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37"/>
  </p:notesMasterIdLst>
  <p:sldIdLst>
    <p:sldId id="341" r:id="rId2"/>
    <p:sldId id="340" r:id="rId3"/>
    <p:sldId id="570" r:id="rId4"/>
    <p:sldId id="621" r:id="rId5"/>
    <p:sldId id="622" r:id="rId6"/>
    <p:sldId id="623" r:id="rId7"/>
    <p:sldId id="624" r:id="rId8"/>
    <p:sldId id="625" r:id="rId9"/>
    <p:sldId id="626" r:id="rId10"/>
    <p:sldId id="614" r:id="rId11"/>
    <p:sldId id="278" r:id="rId12"/>
    <p:sldId id="257" r:id="rId13"/>
    <p:sldId id="270" r:id="rId14"/>
    <p:sldId id="264" r:id="rId15"/>
    <p:sldId id="258" r:id="rId16"/>
    <p:sldId id="259" r:id="rId17"/>
    <p:sldId id="265" r:id="rId18"/>
    <p:sldId id="266" r:id="rId19"/>
    <p:sldId id="260" r:id="rId20"/>
    <p:sldId id="261" r:id="rId21"/>
    <p:sldId id="262" r:id="rId22"/>
    <p:sldId id="263" r:id="rId23"/>
    <p:sldId id="276" r:id="rId24"/>
    <p:sldId id="267" r:id="rId25"/>
    <p:sldId id="268" r:id="rId26"/>
    <p:sldId id="269" r:id="rId27"/>
    <p:sldId id="271" r:id="rId28"/>
    <p:sldId id="616" r:id="rId29"/>
    <p:sldId id="617" r:id="rId30"/>
    <p:sldId id="619" r:id="rId31"/>
    <p:sldId id="618" r:id="rId32"/>
    <p:sldId id="620" r:id="rId33"/>
    <p:sldId id="615" r:id="rId34"/>
    <p:sldId id="600" r:id="rId35"/>
    <p:sldId id="474" r:id="rId36"/>
  </p:sldIdLst>
  <p:sldSz cx="12192000" cy="6858000"/>
  <p:notesSz cx="7086600" cy="93726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standar" initials="E" lastIdx="1" clrIdx="0">
    <p:extLst>
      <p:ext uri="{19B8F6BF-5375-455C-9EA6-DF929625EA0E}">
        <p15:presenceInfo xmlns:p15="http://schemas.microsoft.com/office/powerpoint/2012/main" userId="Estanda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66"/>
    <a:srgbClr val="E9ED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p:cViewPr varScale="1">
        <p:scale>
          <a:sx n="67" d="100"/>
          <a:sy n="67" d="100"/>
        </p:scale>
        <p:origin x="102" y="90"/>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70860" cy="468630"/>
          </a:xfrm>
          <a:prstGeom prst="rect">
            <a:avLst/>
          </a:prstGeom>
        </p:spPr>
        <p:txBody>
          <a:bodyPr vert="horz" lIns="94041" tIns="47021" rIns="94041" bIns="47021" rtlCol="0"/>
          <a:lstStyle>
            <a:lvl1pPr algn="l">
              <a:defRPr sz="1300"/>
            </a:lvl1pPr>
          </a:lstStyle>
          <a:p>
            <a:endParaRPr lang="es-ES"/>
          </a:p>
        </p:txBody>
      </p:sp>
      <p:sp>
        <p:nvSpPr>
          <p:cNvPr id="3" name="2 Marcador de fecha"/>
          <p:cNvSpPr>
            <a:spLocks noGrp="1"/>
          </p:cNvSpPr>
          <p:nvPr>
            <p:ph type="dt" idx="1"/>
          </p:nvPr>
        </p:nvSpPr>
        <p:spPr>
          <a:xfrm>
            <a:off x="4014100" y="0"/>
            <a:ext cx="3070860" cy="468630"/>
          </a:xfrm>
          <a:prstGeom prst="rect">
            <a:avLst/>
          </a:prstGeom>
        </p:spPr>
        <p:txBody>
          <a:bodyPr vert="horz" lIns="94041" tIns="47021" rIns="94041" bIns="47021" rtlCol="0"/>
          <a:lstStyle>
            <a:lvl1pPr algn="r">
              <a:defRPr sz="1300"/>
            </a:lvl1pPr>
          </a:lstStyle>
          <a:p>
            <a:fld id="{76273518-A17D-485F-A6C3-BB13037E1DD9}" type="datetimeFigureOut">
              <a:rPr lang="es-ES" smtClean="0"/>
              <a:pPr/>
              <a:t>24/08/2022</a:t>
            </a:fld>
            <a:endParaRPr lang="es-ES"/>
          </a:p>
        </p:txBody>
      </p:sp>
      <p:sp>
        <p:nvSpPr>
          <p:cNvPr id="4" name="3 Marcador de imagen de diapositiva"/>
          <p:cNvSpPr>
            <a:spLocks noGrp="1" noRot="1" noChangeAspect="1"/>
          </p:cNvSpPr>
          <p:nvPr>
            <p:ph type="sldImg" idx="2"/>
          </p:nvPr>
        </p:nvSpPr>
        <p:spPr>
          <a:xfrm>
            <a:off x="419100" y="703263"/>
            <a:ext cx="6248400" cy="3514725"/>
          </a:xfrm>
          <a:prstGeom prst="rect">
            <a:avLst/>
          </a:prstGeom>
          <a:noFill/>
          <a:ln w="12700">
            <a:solidFill>
              <a:prstClr val="black"/>
            </a:solidFill>
          </a:ln>
        </p:spPr>
        <p:txBody>
          <a:bodyPr vert="horz" lIns="94041" tIns="47021" rIns="94041" bIns="47021" rtlCol="0" anchor="ctr"/>
          <a:lstStyle/>
          <a:p>
            <a:endParaRPr lang="es-ES"/>
          </a:p>
        </p:txBody>
      </p:sp>
      <p:sp>
        <p:nvSpPr>
          <p:cNvPr id="5" name="4 Marcador de notas"/>
          <p:cNvSpPr>
            <a:spLocks noGrp="1"/>
          </p:cNvSpPr>
          <p:nvPr>
            <p:ph type="body" sz="quarter" idx="3"/>
          </p:nvPr>
        </p:nvSpPr>
        <p:spPr>
          <a:xfrm>
            <a:off x="708660" y="4451985"/>
            <a:ext cx="5669280" cy="4217670"/>
          </a:xfrm>
          <a:prstGeom prst="rect">
            <a:avLst/>
          </a:prstGeom>
        </p:spPr>
        <p:txBody>
          <a:bodyPr vert="horz" lIns="94041" tIns="47021" rIns="94041" bIns="47021"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902344"/>
            <a:ext cx="3070860" cy="468630"/>
          </a:xfrm>
          <a:prstGeom prst="rect">
            <a:avLst/>
          </a:prstGeom>
        </p:spPr>
        <p:txBody>
          <a:bodyPr vert="horz" lIns="94041" tIns="47021" rIns="94041" bIns="47021" rtlCol="0" anchor="b"/>
          <a:lstStyle>
            <a:lvl1pPr algn="l">
              <a:defRPr sz="1300"/>
            </a:lvl1pPr>
          </a:lstStyle>
          <a:p>
            <a:endParaRPr lang="es-ES"/>
          </a:p>
        </p:txBody>
      </p:sp>
      <p:sp>
        <p:nvSpPr>
          <p:cNvPr id="7" name="6 Marcador de número de diapositiva"/>
          <p:cNvSpPr>
            <a:spLocks noGrp="1"/>
          </p:cNvSpPr>
          <p:nvPr>
            <p:ph type="sldNum" sz="quarter" idx="5"/>
          </p:nvPr>
        </p:nvSpPr>
        <p:spPr>
          <a:xfrm>
            <a:off x="4014100" y="8902344"/>
            <a:ext cx="3070860" cy="468630"/>
          </a:xfrm>
          <a:prstGeom prst="rect">
            <a:avLst/>
          </a:prstGeom>
        </p:spPr>
        <p:txBody>
          <a:bodyPr vert="horz" lIns="94041" tIns="47021" rIns="94041" bIns="47021" rtlCol="0" anchor="b"/>
          <a:lstStyle>
            <a:lvl1pPr algn="r">
              <a:defRPr sz="1300"/>
            </a:lvl1pPr>
          </a:lstStyle>
          <a:p>
            <a:fld id="{49C948C7-16C1-460B-B0BC-C631F16BD5AE}" type="slidenum">
              <a:rPr lang="es-ES" smtClean="0"/>
              <a:pPr/>
              <a:t>‹Nº›</a:t>
            </a:fld>
            <a:endParaRPr lang="es-ES"/>
          </a:p>
        </p:txBody>
      </p:sp>
    </p:spTree>
    <p:extLst>
      <p:ext uri="{BB962C8B-B14F-4D97-AF65-F5344CB8AC3E}">
        <p14:creationId xmlns:p14="http://schemas.microsoft.com/office/powerpoint/2010/main" val="1961292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4437C192-FC3F-407D-B091-DB6DE1E73762}" type="datetimeFigureOut">
              <a:rPr lang="es-ES" smtClean="0"/>
              <a:pPr/>
              <a:t>24/08/2022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40EBA3A-B4D9-467A-A1B9-1E3EBD258D46}"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4437C192-FC3F-407D-B091-DB6DE1E73762}" type="datetimeFigureOut">
              <a:rPr lang="es-ES" smtClean="0"/>
              <a:pPr/>
              <a:t>24/08/2022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40EBA3A-B4D9-467A-A1B9-1E3EBD258D46}"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4437C192-FC3F-407D-B091-DB6DE1E73762}" type="datetimeFigureOut">
              <a:rPr lang="es-ES" smtClean="0"/>
              <a:pPr/>
              <a:t>24/08/2022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40EBA3A-B4D9-467A-A1B9-1E3EBD258D46}"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4437C192-FC3F-407D-B091-DB6DE1E73762}" type="datetimeFigureOut">
              <a:rPr lang="es-ES" smtClean="0"/>
              <a:pPr/>
              <a:t>24/08/2022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40EBA3A-B4D9-467A-A1B9-1E3EBD258D46}"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4437C192-FC3F-407D-B091-DB6DE1E73762}" type="datetimeFigureOut">
              <a:rPr lang="es-ES" smtClean="0"/>
              <a:pPr/>
              <a:t>24/08/2022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40EBA3A-B4D9-467A-A1B9-1E3EBD258D46}"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4437C192-FC3F-407D-B091-DB6DE1E73762}" type="datetimeFigureOut">
              <a:rPr lang="es-ES" smtClean="0"/>
              <a:pPr/>
              <a:t>24/08/2022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40EBA3A-B4D9-467A-A1B9-1E3EBD258D46}"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4437C192-FC3F-407D-B091-DB6DE1E73762}" type="datetimeFigureOut">
              <a:rPr lang="es-ES" smtClean="0"/>
              <a:pPr/>
              <a:t>24/08/2022</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440EBA3A-B4D9-467A-A1B9-1E3EBD258D46}"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4437C192-FC3F-407D-B091-DB6DE1E73762}" type="datetimeFigureOut">
              <a:rPr lang="es-ES" smtClean="0"/>
              <a:pPr/>
              <a:t>24/08/2022</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440EBA3A-B4D9-467A-A1B9-1E3EBD258D46}"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4437C192-FC3F-407D-B091-DB6DE1E73762}" type="datetimeFigureOut">
              <a:rPr lang="es-ES" smtClean="0"/>
              <a:pPr/>
              <a:t>24/08/2022</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440EBA3A-B4D9-467A-A1B9-1E3EBD258D46}"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4437C192-FC3F-407D-B091-DB6DE1E73762}" type="datetimeFigureOut">
              <a:rPr lang="es-ES" smtClean="0"/>
              <a:pPr/>
              <a:t>24/08/2022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40EBA3A-B4D9-467A-A1B9-1E3EBD258D46}"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4437C192-FC3F-407D-B091-DB6DE1E73762}" type="datetimeFigureOut">
              <a:rPr lang="es-ES" smtClean="0"/>
              <a:pPr/>
              <a:t>24/08/2022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40EBA3A-B4D9-467A-A1B9-1E3EBD258D46}"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37C192-FC3F-407D-B091-DB6DE1E73762}" type="datetimeFigureOut">
              <a:rPr lang="es-ES" smtClean="0"/>
              <a:pPr/>
              <a:t>24/08/2022</a:t>
            </a:fld>
            <a:endParaRPr lang="es-ES"/>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0EBA3A-B4D9-467A-A1B9-1E3EBD258D46}"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7E3BEE9C-E63A-4DC7-85BC-342D6CDDFC79}"/>
              </a:ext>
            </a:extLst>
          </p:cNvPr>
          <p:cNvSpPr/>
          <p:nvPr/>
        </p:nvSpPr>
        <p:spPr>
          <a:xfrm>
            <a:off x="1763358" y="1431067"/>
            <a:ext cx="8910736" cy="2123658"/>
          </a:xfrm>
          <a:prstGeom prst="rect">
            <a:avLst/>
          </a:prstGeom>
        </p:spPr>
        <p:txBody>
          <a:bodyPr wrap="square">
            <a:spAutoFit/>
          </a:bodyPr>
          <a:lstStyle/>
          <a:p>
            <a:pPr marL="457200" algn="ctr"/>
            <a:r>
              <a:rPr lang="es-ES" sz="4400" dirty="0">
                <a:solidFill>
                  <a:srgbClr val="222222"/>
                </a:solidFill>
                <a:latin typeface="Century Gothic" panose="020B0502020202020204" pitchFamily="34" charset="0"/>
              </a:rPr>
              <a:t>Sexta Sesión Ordinaria</a:t>
            </a:r>
          </a:p>
          <a:p>
            <a:pPr marL="457200" algn="ctr"/>
            <a:r>
              <a:rPr lang="es-ES" sz="4400" dirty="0">
                <a:solidFill>
                  <a:srgbClr val="222222"/>
                </a:solidFill>
                <a:latin typeface="Century Gothic" panose="020B0502020202020204" pitchFamily="34" charset="0"/>
              </a:rPr>
              <a:t>Junta Directiva</a:t>
            </a:r>
          </a:p>
          <a:p>
            <a:pPr marL="457200" algn="ctr"/>
            <a:r>
              <a:rPr lang="es-ES" sz="4400" dirty="0">
                <a:solidFill>
                  <a:srgbClr val="222222"/>
                </a:solidFill>
                <a:latin typeface="Century Gothic" panose="020B0502020202020204" pitchFamily="34" charset="0"/>
              </a:rPr>
              <a:t>Implan Guanajuato</a:t>
            </a:r>
          </a:p>
        </p:txBody>
      </p:sp>
      <p:sp>
        <p:nvSpPr>
          <p:cNvPr id="5" name="Rectángulo 4">
            <a:extLst>
              <a:ext uri="{FF2B5EF4-FFF2-40B4-BE49-F238E27FC236}">
                <a16:creationId xmlns:a16="http://schemas.microsoft.com/office/drawing/2014/main" id="{331B8B14-1A4D-4965-860C-9ABD5C325292}"/>
              </a:ext>
            </a:extLst>
          </p:cNvPr>
          <p:cNvSpPr/>
          <p:nvPr/>
        </p:nvSpPr>
        <p:spPr>
          <a:xfrm>
            <a:off x="1783060" y="4365104"/>
            <a:ext cx="8604448" cy="553998"/>
          </a:xfrm>
          <a:prstGeom prst="rect">
            <a:avLst/>
          </a:prstGeom>
        </p:spPr>
        <p:txBody>
          <a:bodyPr wrap="square">
            <a:spAutoFit/>
          </a:bodyPr>
          <a:lstStyle/>
          <a:p>
            <a:pPr marL="457200" algn="ctr"/>
            <a:r>
              <a:rPr lang="es-ES" sz="3000" dirty="0">
                <a:solidFill>
                  <a:srgbClr val="222222"/>
                </a:solidFill>
                <a:latin typeface="Century Gothic" panose="020B0502020202020204" pitchFamily="34" charset="0"/>
              </a:rPr>
              <a:t>25 de agosto de 2022</a:t>
            </a:r>
          </a:p>
        </p:txBody>
      </p:sp>
      <p:pic>
        <p:nvPicPr>
          <p:cNvPr id="8" name="Imagen 7">
            <a:extLst>
              <a:ext uri="{FF2B5EF4-FFF2-40B4-BE49-F238E27FC236}">
                <a16:creationId xmlns:a16="http://schemas.microsoft.com/office/drawing/2014/main" id="{6F9A2949-BEC0-59E7-563F-705B6C1AF9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09413"/>
            <a:ext cx="1581150" cy="1581150"/>
          </a:xfrm>
          <a:prstGeom prst="rect">
            <a:avLst/>
          </a:prstGeom>
        </p:spPr>
      </p:pic>
      <p:pic>
        <p:nvPicPr>
          <p:cNvPr id="9" name="Imagen 8">
            <a:extLst>
              <a:ext uri="{FF2B5EF4-FFF2-40B4-BE49-F238E27FC236}">
                <a16:creationId xmlns:a16="http://schemas.microsoft.com/office/drawing/2014/main" id="{0002CA00-8202-3740-A4DE-091006C07D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6749" y="6035301"/>
            <a:ext cx="1560576" cy="652272"/>
          </a:xfrm>
          <a:prstGeom prst="rect">
            <a:avLst/>
          </a:prstGeom>
        </p:spPr>
      </p:pic>
    </p:spTree>
    <p:extLst>
      <p:ext uri="{BB962C8B-B14F-4D97-AF65-F5344CB8AC3E}">
        <p14:creationId xmlns:p14="http://schemas.microsoft.com/office/powerpoint/2010/main" val="4230505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01D488-E94C-4A21-A12B-6CA9437A017C}"/>
              </a:ext>
            </a:extLst>
          </p:cNvPr>
          <p:cNvSpPr>
            <a:spLocks noGrp="1"/>
          </p:cNvSpPr>
          <p:nvPr>
            <p:ph type="ctrTitle"/>
          </p:nvPr>
        </p:nvSpPr>
        <p:spPr>
          <a:xfrm>
            <a:off x="2109786" y="1844824"/>
            <a:ext cx="8325544" cy="2450057"/>
          </a:xfrm>
        </p:spPr>
        <p:txBody>
          <a:bodyPr>
            <a:noAutofit/>
          </a:bodyPr>
          <a:lstStyle/>
          <a:p>
            <a:r>
              <a:rPr lang="es-ES" sz="3600" dirty="0">
                <a:solidFill>
                  <a:srgbClr val="3C4043"/>
                </a:solidFill>
                <a:latin typeface="Century Gothic" panose="020B0502020202020204" pitchFamily="34" charset="0"/>
              </a:rPr>
              <a:t>4. Resultados de diagnóstico y planeación participativa para el proyecto PMDUOET.</a:t>
            </a:r>
            <a:endParaRPr lang="es-MX" sz="3600" dirty="0">
              <a:solidFill>
                <a:srgbClr val="3C4043"/>
              </a:solidFill>
              <a:latin typeface="Century Gothic" panose="020B0502020202020204" pitchFamily="34" charset="0"/>
            </a:endParaRPr>
          </a:p>
        </p:txBody>
      </p:sp>
      <p:pic>
        <p:nvPicPr>
          <p:cNvPr id="6" name="Imagen 5">
            <a:extLst>
              <a:ext uri="{FF2B5EF4-FFF2-40B4-BE49-F238E27FC236}">
                <a16:creationId xmlns:a16="http://schemas.microsoft.com/office/drawing/2014/main" id="{EA81B7AC-2510-BF87-27E5-C58C68B762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09413"/>
            <a:ext cx="1581150" cy="1581150"/>
          </a:xfrm>
          <a:prstGeom prst="rect">
            <a:avLst/>
          </a:prstGeom>
        </p:spPr>
      </p:pic>
      <p:pic>
        <p:nvPicPr>
          <p:cNvPr id="8" name="Imagen 7">
            <a:extLst>
              <a:ext uri="{FF2B5EF4-FFF2-40B4-BE49-F238E27FC236}">
                <a16:creationId xmlns:a16="http://schemas.microsoft.com/office/drawing/2014/main" id="{5E48FB4D-D2B6-0A19-B1C8-D08E04F823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6749" y="6035301"/>
            <a:ext cx="1560576" cy="652272"/>
          </a:xfrm>
          <a:prstGeom prst="rect">
            <a:avLst/>
          </a:prstGeom>
        </p:spPr>
      </p:pic>
    </p:spTree>
    <p:extLst>
      <p:ext uri="{BB962C8B-B14F-4D97-AF65-F5344CB8AC3E}">
        <p14:creationId xmlns:p14="http://schemas.microsoft.com/office/powerpoint/2010/main" val="3954560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BC33B4D-2A21-40BA-A1A9-6ACCCDAF23FA}"/>
              </a:ext>
            </a:extLst>
          </p:cNvPr>
          <p:cNvSpPr txBox="1">
            <a:spLocks/>
          </p:cNvSpPr>
          <p:nvPr/>
        </p:nvSpPr>
        <p:spPr>
          <a:xfrm>
            <a:off x="1991544" y="1843067"/>
            <a:ext cx="9636495" cy="24500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800" dirty="0">
                <a:solidFill>
                  <a:srgbClr val="3C4043"/>
                </a:solidFill>
                <a:latin typeface="Century Gothic" panose="020B0502020202020204" pitchFamily="34" charset="0"/>
              </a:rPr>
              <a:t>A. Diagnóstico participativo</a:t>
            </a:r>
          </a:p>
          <a:p>
            <a:r>
              <a:rPr lang="es-MX" sz="2800" dirty="0">
                <a:solidFill>
                  <a:srgbClr val="3C4043"/>
                </a:solidFill>
                <a:latin typeface="Century Gothic" panose="020B0502020202020204" pitchFamily="34" charset="0"/>
              </a:rPr>
              <a:t>B. Aptitud territorial</a:t>
            </a:r>
          </a:p>
          <a:p>
            <a:r>
              <a:rPr lang="es-MX" sz="2800" dirty="0">
                <a:solidFill>
                  <a:srgbClr val="3C4043"/>
                </a:solidFill>
                <a:latin typeface="Century Gothic" panose="020B0502020202020204" pitchFamily="34" charset="0"/>
              </a:rPr>
              <a:t>C. Zonificación primaria</a:t>
            </a:r>
          </a:p>
          <a:p>
            <a:r>
              <a:rPr lang="es-MX" sz="2800" dirty="0">
                <a:solidFill>
                  <a:srgbClr val="3C4043"/>
                </a:solidFill>
                <a:latin typeface="Century Gothic" panose="020B0502020202020204" pitchFamily="34" charset="0"/>
              </a:rPr>
              <a:t>D. Resultados del diagnóstico integral</a:t>
            </a:r>
          </a:p>
        </p:txBody>
      </p:sp>
      <p:pic>
        <p:nvPicPr>
          <p:cNvPr id="2" name="Imagen 1">
            <a:extLst>
              <a:ext uri="{FF2B5EF4-FFF2-40B4-BE49-F238E27FC236}">
                <a16:creationId xmlns:a16="http://schemas.microsoft.com/office/drawing/2014/main" id="{68732A85-7132-3E54-5702-B3FE48123D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09413"/>
            <a:ext cx="1581150" cy="1581150"/>
          </a:xfrm>
          <a:prstGeom prst="rect">
            <a:avLst/>
          </a:prstGeom>
        </p:spPr>
      </p:pic>
      <p:pic>
        <p:nvPicPr>
          <p:cNvPr id="3" name="Imagen 2">
            <a:extLst>
              <a:ext uri="{FF2B5EF4-FFF2-40B4-BE49-F238E27FC236}">
                <a16:creationId xmlns:a16="http://schemas.microsoft.com/office/drawing/2014/main" id="{9FFFE570-2745-0CC5-2086-2EDF5E4995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6749" y="6035301"/>
            <a:ext cx="1560576" cy="652272"/>
          </a:xfrm>
          <a:prstGeom prst="rect">
            <a:avLst/>
          </a:prstGeom>
        </p:spPr>
      </p:pic>
    </p:spTree>
    <p:extLst>
      <p:ext uri="{BB962C8B-B14F-4D97-AF65-F5344CB8AC3E}">
        <p14:creationId xmlns:p14="http://schemas.microsoft.com/office/powerpoint/2010/main" val="1398152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BC33B4D-2A21-40BA-A1A9-6ACCCDAF23FA}"/>
              </a:ext>
            </a:extLst>
          </p:cNvPr>
          <p:cNvSpPr txBox="1">
            <a:spLocks/>
          </p:cNvSpPr>
          <p:nvPr/>
        </p:nvSpPr>
        <p:spPr>
          <a:xfrm>
            <a:off x="2667000" y="1988841"/>
            <a:ext cx="7580250" cy="24500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3600" dirty="0">
                <a:solidFill>
                  <a:srgbClr val="3C4043"/>
                </a:solidFill>
                <a:latin typeface="Century Gothic" panose="020B0502020202020204" pitchFamily="34" charset="0"/>
              </a:rPr>
              <a:t>A. Resultados del Diagnóstico Participativo</a:t>
            </a:r>
            <a:br>
              <a:rPr lang="es-MX" sz="3600" dirty="0">
                <a:solidFill>
                  <a:srgbClr val="3C4043"/>
                </a:solidFill>
                <a:latin typeface="Century Gothic" panose="020B0502020202020204" pitchFamily="34" charset="0"/>
              </a:rPr>
            </a:br>
            <a:endParaRPr lang="es-MX" sz="3600" dirty="0">
              <a:solidFill>
                <a:srgbClr val="3C4043"/>
              </a:solidFill>
              <a:latin typeface="Century Gothic" panose="020B0502020202020204" pitchFamily="34" charset="0"/>
            </a:endParaRPr>
          </a:p>
        </p:txBody>
      </p:sp>
      <p:pic>
        <p:nvPicPr>
          <p:cNvPr id="2" name="Imagen 1">
            <a:extLst>
              <a:ext uri="{FF2B5EF4-FFF2-40B4-BE49-F238E27FC236}">
                <a16:creationId xmlns:a16="http://schemas.microsoft.com/office/drawing/2014/main" id="{D8966580-75EF-7656-6214-11E3F0BD32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09413"/>
            <a:ext cx="1581150" cy="1581150"/>
          </a:xfrm>
          <a:prstGeom prst="rect">
            <a:avLst/>
          </a:prstGeom>
        </p:spPr>
      </p:pic>
      <p:pic>
        <p:nvPicPr>
          <p:cNvPr id="3" name="Imagen 2">
            <a:extLst>
              <a:ext uri="{FF2B5EF4-FFF2-40B4-BE49-F238E27FC236}">
                <a16:creationId xmlns:a16="http://schemas.microsoft.com/office/drawing/2014/main" id="{37F6A3ED-6363-BAAF-71F4-083A746A52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6749" y="6035301"/>
            <a:ext cx="1560576" cy="652272"/>
          </a:xfrm>
          <a:prstGeom prst="rect">
            <a:avLst/>
          </a:prstGeom>
        </p:spPr>
      </p:pic>
    </p:spTree>
    <p:extLst>
      <p:ext uri="{BB962C8B-B14F-4D97-AF65-F5344CB8AC3E}">
        <p14:creationId xmlns:p14="http://schemas.microsoft.com/office/powerpoint/2010/main" val="1107351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D9B9050E-E1B8-4913-A2C8-CEEC9711FE92}"/>
              </a:ext>
            </a:extLst>
          </p:cNvPr>
          <p:cNvSpPr txBox="1"/>
          <p:nvPr/>
        </p:nvSpPr>
        <p:spPr>
          <a:xfrm>
            <a:off x="0" y="313898"/>
            <a:ext cx="12191999" cy="6124754"/>
          </a:xfrm>
          <a:prstGeom prst="rect">
            <a:avLst/>
          </a:prstGeom>
          <a:noFill/>
        </p:spPr>
        <p:txBody>
          <a:bodyPr wrap="square" rtlCol="0">
            <a:spAutoFit/>
          </a:bodyPr>
          <a:lstStyle/>
          <a:p>
            <a:pPr marL="285750" indent="-285750" algn="just">
              <a:buFont typeface="Arial" panose="020B0604020202020204" pitchFamily="34" charset="0"/>
              <a:buChar char="•"/>
            </a:pPr>
            <a:r>
              <a:rPr lang="es-MX" sz="1400" b="1" dirty="0">
                <a:solidFill>
                  <a:schemeClr val="tx1">
                    <a:lumMod val="65000"/>
                    <a:lumOff val="35000"/>
                  </a:schemeClr>
                </a:solidFill>
                <a:effectLst/>
                <a:latin typeface="Century Gothic" panose="020B0502020202020204" pitchFamily="34" charset="0"/>
                <a:ea typeface="Times New Roman" panose="02020603050405020304" pitchFamily="18" charset="0"/>
                <a:cs typeface="Arial" panose="020B0604020202020204" pitchFamily="34" charset="0"/>
              </a:rPr>
              <a:t>Viernes 6 de mayo.  </a:t>
            </a:r>
            <a:r>
              <a:rPr lang="es-MX" sz="1400" dirty="0">
                <a:solidFill>
                  <a:schemeClr val="tx1">
                    <a:lumMod val="65000"/>
                    <a:lumOff val="35000"/>
                  </a:schemeClr>
                </a:solidFill>
                <a:latin typeface="Century Gothic" panose="020B0502020202020204" pitchFamily="34" charset="0"/>
                <a:ea typeface="Times New Roman" panose="02020603050405020304" pitchFamily="18" charset="0"/>
                <a:cs typeface="Arial" panose="020B0604020202020204" pitchFamily="34" charset="0"/>
              </a:rPr>
              <a:t>Mesa de zonificación primaria: ponderación de valores para el suelo no urbanizable. Participación de </a:t>
            </a:r>
            <a:r>
              <a:rPr lang="es-MX" sz="1400" b="1" dirty="0">
                <a:solidFill>
                  <a:schemeClr val="tx1">
                    <a:lumMod val="65000"/>
                    <a:lumOff val="35000"/>
                  </a:schemeClr>
                </a:solidFill>
                <a:latin typeface="Century Gothic" panose="020B0502020202020204" pitchFamily="34" charset="0"/>
                <a:ea typeface="Times New Roman" panose="02020603050405020304" pitchFamily="18" charset="0"/>
                <a:cs typeface="Arial" panose="020B0604020202020204" pitchFamily="34" charset="0"/>
              </a:rPr>
              <a:t>21 participantes </a:t>
            </a:r>
            <a:r>
              <a:rPr lang="es-MX" sz="1400" dirty="0">
                <a:solidFill>
                  <a:schemeClr val="tx1">
                    <a:lumMod val="65000"/>
                    <a:lumOff val="35000"/>
                  </a:schemeClr>
                </a:solidFill>
                <a:latin typeface="Century Gothic" panose="020B0502020202020204" pitchFamily="34" charset="0"/>
                <a:ea typeface="Times New Roman" panose="02020603050405020304" pitchFamily="18" charset="0"/>
                <a:cs typeface="Arial" panose="020B0604020202020204" pitchFamily="34" charset="0"/>
              </a:rPr>
              <a:t>expertos de la academia, funcionarios públicos municipales y estatales, así como miembros de la sociedad civil.</a:t>
            </a:r>
            <a:endParaRPr lang="es-MX" sz="1400" dirty="0">
              <a:solidFill>
                <a:schemeClr val="tx1">
                  <a:lumMod val="65000"/>
                  <a:lumOff val="3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p>
            <a:pPr marL="285750" indent="-285750" algn="just">
              <a:buFont typeface="Arial" panose="020B0604020202020204" pitchFamily="34" charset="0"/>
              <a:buChar char="•"/>
            </a:pPr>
            <a:endParaRPr lang="es-MX" sz="1400" b="1" dirty="0">
              <a:solidFill>
                <a:schemeClr val="tx1">
                  <a:lumMod val="65000"/>
                  <a:lumOff val="3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p>
            <a:pPr marL="285750" indent="-285750" algn="just">
              <a:buFont typeface="Arial" panose="020B0604020202020204" pitchFamily="34" charset="0"/>
              <a:buChar char="•"/>
            </a:pPr>
            <a:r>
              <a:rPr lang="es-MX" sz="1400" b="1" dirty="0">
                <a:solidFill>
                  <a:schemeClr val="tx1">
                    <a:lumMod val="65000"/>
                    <a:lumOff val="35000"/>
                  </a:schemeClr>
                </a:solidFill>
                <a:effectLst/>
                <a:latin typeface="Century Gothic" panose="020B0502020202020204" pitchFamily="34" charset="0"/>
                <a:ea typeface="Times New Roman" panose="02020603050405020304" pitchFamily="18" charset="0"/>
                <a:cs typeface="Arial" panose="020B0604020202020204" pitchFamily="34" charset="0"/>
              </a:rPr>
              <a:t>Martes 31 de mayo. Polo 1</a:t>
            </a:r>
            <a:r>
              <a:rPr lang="es-MX" sz="1400" dirty="0">
                <a:solidFill>
                  <a:schemeClr val="tx1">
                    <a:lumMod val="65000"/>
                    <a:lumOff val="35000"/>
                  </a:schemeClr>
                </a:solidFill>
                <a:effectLst/>
                <a:latin typeface="Century Gothic" panose="020B0502020202020204" pitchFamily="34" charset="0"/>
                <a:ea typeface="Times New Roman" panose="02020603050405020304" pitchFamily="18" charset="0"/>
                <a:cs typeface="Arial" panose="020B0604020202020204" pitchFamily="34" charset="0"/>
              </a:rPr>
              <a:t>, Sede: La Sauceda; Total de 4 mesas de adultos, donde participaron 45 mujeres y 11 hombres,   también participo un grupo de niños y adolescentes en el cual hubo 20, dando así un total de </a:t>
            </a:r>
            <a:r>
              <a:rPr lang="es-MX" sz="1400" b="1" dirty="0">
                <a:solidFill>
                  <a:schemeClr val="tx1">
                    <a:lumMod val="65000"/>
                    <a:lumOff val="35000"/>
                  </a:schemeClr>
                </a:solidFill>
                <a:effectLst/>
                <a:latin typeface="Century Gothic" panose="020B0502020202020204" pitchFamily="34" charset="0"/>
                <a:ea typeface="Times New Roman" panose="02020603050405020304" pitchFamily="18" charset="0"/>
                <a:cs typeface="Arial" panose="020B0604020202020204" pitchFamily="34" charset="0"/>
              </a:rPr>
              <a:t>76 participantes </a:t>
            </a:r>
            <a:r>
              <a:rPr lang="es-MX" sz="1400" dirty="0">
                <a:solidFill>
                  <a:schemeClr val="tx1">
                    <a:lumMod val="65000"/>
                    <a:lumOff val="35000"/>
                  </a:schemeClr>
                </a:solidFill>
                <a:effectLst/>
                <a:latin typeface="Century Gothic" panose="020B0502020202020204" pitchFamily="34" charset="0"/>
                <a:ea typeface="Times New Roman" panose="02020603050405020304" pitchFamily="18" charset="0"/>
                <a:cs typeface="Arial" panose="020B0604020202020204" pitchFamily="34" charset="0"/>
              </a:rPr>
              <a:t>en este polo. </a:t>
            </a:r>
          </a:p>
          <a:p>
            <a:pPr algn="just"/>
            <a:endParaRPr lang="es-MX" sz="1400" dirty="0">
              <a:solidFill>
                <a:schemeClr val="tx1">
                  <a:lumMod val="65000"/>
                  <a:lumOff val="35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s-MX" sz="1400" b="1" dirty="0">
                <a:solidFill>
                  <a:schemeClr val="tx1">
                    <a:lumMod val="65000"/>
                    <a:lumOff val="35000"/>
                  </a:schemeClr>
                </a:solidFill>
                <a:effectLst/>
                <a:latin typeface="Century Gothic" panose="020B0502020202020204" pitchFamily="34" charset="0"/>
                <a:ea typeface="Times New Roman" panose="02020603050405020304" pitchFamily="18" charset="0"/>
                <a:cs typeface="Arial" panose="020B0604020202020204" pitchFamily="34" charset="0"/>
              </a:rPr>
              <a:t>Miércoles 01 de junio. Polo 2</a:t>
            </a:r>
            <a:r>
              <a:rPr lang="es-MX" sz="1400" dirty="0">
                <a:solidFill>
                  <a:schemeClr val="tx1">
                    <a:lumMod val="65000"/>
                    <a:lumOff val="35000"/>
                  </a:schemeClr>
                </a:solidFill>
                <a:effectLst/>
                <a:latin typeface="Century Gothic" panose="020B0502020202020204" pitchFamily="34" charset="0"/>
                <a:ea typeface="Times New Roman" panose="02020603050405020304" pitchFamily="18" charset="0"/>
                <a:cs typeface="Arial" panose="020B0604020202020204" pitchFamily="34" charset="0"/>
              </a:rPr>
              <a:t>, Sede: El Zangarro; Total de 4 mesas de adultos, donde participaron 39 mujeres y 11 hombres, también participo un grupo de niños y adolescentes en el cual hubo 25, dando así un total de </a:t>
            </a:r>
            <a:r>
              <a:rPr lang="es-MX" sz="1400" b="1" dirty="0">
                <a:solidFill>
                  <a:schemeClr val="tx1">
                    <a:lumMod val="65000"/>
                    <a:lumOff val="35000"/>
                  </a:schemeClr>
                </a:solidFill>
                <a:effectLst/>
                <a:latin typeface="Century Gothic" panose="020B0502020202020204" pitchFamily="34" charset="0"/>
                <a:ea typeface="Times New Roman" panose="02020603050405020304" pitchFamily="18" charset="0"/>
                <a:cs typeface="Arial" panose="020B0604020202020204" pitchFamily="34" charset="0"/>
              </a:rPr>
              <a:t>75 participantes </a:t>
            </a:r>
            <a:r>
              <a:rPr lang="es-MX" sz="1400" dirty="0">
                <a:solidFill>
                  <a:schemeClr val="tx1">
                    <a:lumMod val="65000"/>
                    <a:lumOff val="35000"/>
                  </a:schemeClr>
                </a:solidFill>
                <a:effectLst/>
                <a:latin typeface="Century Gothic" panose="020B0502020202020204" pitchFamily="34" charset="0"/>
                <a:ea typeface="Times New Roman" panose="02020603050405020304" pitchFamily="18" charset="0"/>
                <a:cs typeface="Arial" panose="020B0604020202020204" pitchFamily="34" charset="0"/>
              </a:rPr>
              <a:t>en este polo.</a:t>
            </a:r>
          </a:p>
          <a:p>
            <a:pPr algn="just"/>
            <a:endParaRPr lang="es-MX" sz="1400" dirty="0">
              <a:solidFill>
                <a:schemeClr val="tx1">
                  <a:lumMod val="65000"/>
                  <a:lumOff val="35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s-MX" sz="1400" b="1" dirty="0">
                <a:solidFill>
                  <a:schemeClr val="tx1">
                    <a:lumMod val="65000"/>
                    <a:lumOff val="35000"/>
                  </a:schemeClr>
                </a:solidFill>
                <a:effectLst/>
                <a:latin typeface="Century Gothic" panose="020B0502020202020204" pitchFamily="34" charset="0"/>
                <a:ea typeface="Times New Roman" panose="02020603050405020304" pitchFamily="18" charset="0"/>
                <a:cs typeface="Arial" panose="020B0604020202020204" pitchFamily="34" charset="0"/>
              </a:rPr>
              <a:t>Jueves 02 de junio. Polo 3</a:t>
            </a:r>
            <a:r>
              <a:rPr lang="es-MX" sz="1400" dirty="0">
                <a:solidFill>
                  <a:schemeClr val="tx1">
                    <a:lumMod val="65000"/>
                    <a:lumOff val="35000"/>
                  </a:schemeClr>
                </a:solidFill>
                <a:effectLst/>
                <a:latin typeface="Century Gothic" panose="020B0502020202020204" pitchFamily="34" charset="0"/>
                <a:ea typeface="Times New Roman" panose="02020603050405020304" pitchFamily="18" charset="0"/>
                <a:cs typeface="Arial" panose="020B0604020202020204" pitchFamily="34" charset="0"/>
              </a:rPr>
              <a:t>, Sede: San José de Llanos; Total de 5 mesas de adultos, donde participaron </a:t>
            </a:r>
            <a:r>
              <a:rPr lang="es-MX" sz="1400" b="1" dirty="0">
                <a:solidFill>
                  <a:schemeClr val="tx1">
                    <a:lumMod val="65000"/>
                    <a:lumOff val="35000"/>
                  </a:schemeClr>
                </a:solidFill>
                <a:effectLst/>
                <a:latin typeface="Century Gothic" panose="020B0502020202020204" pitchFamily="34" charset="0"/>
                <a:ea typeface="Times New Roman" panose="02020603050405020304" pitchFamily="18" charset="0"/>
                <a:cs typeface="Arial" panose="020B0604020202020204" pitchFamily="34" charset="0"/>
              </a:rPr>
              <a:t>más de 200 participantes </a:t>
            </a:r>
            <a:r>
              <a:rPr lang="es-MX" sz="1400" dirty="0">
                <a:solidFill>
                  <a:schemeClr val="tx1">
                    <a:lumMod val="65000"/>
                    <a:lumOff val="35000"/>
                  </a:schemeClr>
                </a:solidFill>
                <a:effectLst/>
                <a:latin typeface="Century Gothic" panose="020B0502020202020204" pitchFamily="34" charset="0"/>
                <a:ea typeface="Times New Roman" panose="02020603050405020304" pitchFamily="18" charset="0"/>
                <a:cs typeface="Arial" panose="020B0604020202020204" pitchFamily="34" charset="0"/>
              </a:rPr>
              <a:t>en este polo.</a:t>
            </a:r>
          </a:p>
          <a:p>
            <a:pPr algn="just"/>
            <a:endParaRPr lang="es-MX" sz="1400" dirty="0">
              <a:solidFill>
                <a:schemeClr val="tx1">
                  <a:lumMod val="65000"/>
                  <a:lumOff val="35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s-MX" sz="1400" b="1" dirty="0">
                <a:solidFill>
                  <a:schemeClr val="tx1">
                    <a:lumMod val="65000"/>
                    <a:lumOff val="35000"/>
                  </a:schemeClr>
                </a:solidFill>
                <a:effectLst/>
                <a:latin typeface="Century Gothic" panose="020B0502020202020204" pitchFamily="34" charset="0"/>
                <a:ea typeface="Times New Roman" panose="02020603050405020304" pitchFamily="18" charset="0"/>
                <a:cs typeface="Arial" panose="020B0604020202020204" pitchFamily="34" charset="0"/>
              </a:rPr>
              <a:t>Martes 07 de junio. Polo 4</a:t>
            </a:r>
            <a:r>
              <a:rPr lang="es-MX" sz="1400" dirty="0">
                <a:solidFill>
                  <a:schemeClr val="tx1">
                    <a:lumMod val="65000"/>
                    <a:lumOff val="35000"/>
                  </a:schemeClr>
                </a:solidFill>
                <a:effectLst/>
                <a:latin typeface="Century Gothic" panose="020B0502020202020204" pitchFamily="34" charset="0"/>
                <a:ea typeface="Times New Roman" panose="02020603050405020304" pitchFamily="18" charset="0"/>
                <a:cs typeface="Arial" panose="020B0604020202020204" pitchFamily="34" charset="0"/>
              </a:rPr>
              <a:t>, Sede: Santa Rosa de Lima; Total de 6 mesas de adultos, donde participaron 52 mujeres y 24 hombres, también participo un grupo de niños y adolescentes en el cual hubo 30, dando así un total de </a:t>
            </a:r>
            <a:r>
              <a:rPr lang="es-MX" sz="1400" b="1" dirty="0">
                <a:solidFill>
                  <a:schemeClr val="tx1">
                    <a:lumMod val="65000"/>
                    <a:lumOff val="35000"/>
                  </a:schemeClr>
                </a:solidFill>
                <a:effectLst/>
                <a:latin typeface="Century Gothic" panose="020B0502020202020204" pitchFamily="34" charset="0"/>
                <a:ea typeface="Times New Roman" panose="02020603050405020304" pitchFamily="18" charset="0"/>
                <a:cs typeface="Arial" panose="020B0604020202020204" pitchFamily="34" charset="0"/>
              </a:rPr>
              <a:t>106 participantes </a:t>
            </a:r>
            <a:r>
              <a:rPr lang="es-MX" sz="1400" dirty="0">
                <a:solidFill>
                  <a:schemeClr val="tx1">
                    <a:lumMod val="65000"/>
                    <a:lumOff val="35000"/>
                  </a:schemeClr>
                </a:solidFill>
                <a:effectLst/>
                <a:latin typeface="Century Gothic" panose="020B0502020202020204" pitchFamily="34" charset="0"/>
                <a:ea typeface="Times New Roman" panose="02020603050405020304" pitchFamily="18" charset="0"/>
                <a:cs typeface="Arial" panose="020B0604020202020204" pitchFamily="34" charset="0"/>
              </a:rPr>
              <a:t>en este polo.</a:t>
            </a:r>
          </a:p>
          <a:p>
            <a:pPr algn="just"/>
            <a:endParaRPr lang="es-MX" sz="1400" dirty="0">
              <a:solidFill>
                <a:schemeClr val="tx1">
                  <a:lumMod val="65000"/>
                  <a:lumOff val="35000"/>
                </a:schemeClr>
              </a:solidFill>
              <a:effectLst/>
              <a:latin typeface="Century Gothic" panose="020B0502020202020204" pitchFamily="34" charset="0"/>
              <a:ea typeface="Times New Roman" panose="02020603050405020304" pitchFamily="18" charset="0"/>
              <a:cs typeface="Arial" panose="020B0604020202020204" pitchFamily="34" charset="0"/>
            </a:endParaRPr>
          </a:p>
          <a:p>
            <a:pPr marL="285750" indent="-285750" algn="just">
              <a:buFont typeface="Arial" panose="020B0604020202020204" pitchFamily="34" charset="0"/>
              <a:buChar char="•"/>
            </a:pPr>
            <a:r>
              <a:rPr lang="es-MX" sz="1400" b="1" dirty="0">
                <a:solidFill>
                  <a:schemeClr val="tx1">
                    <a:lumMod val="65000"/>
                    <a:lumOff val="35000"/>
                  </a:schemeClr>
                </a:solidFill>
                <a:effectLst/>
                <a:latin typeface="Century Gothic" panose="020B0502020202020204" pitchFamily="34" charset="0"/>
                <a:ea typeface="Times New Roman" panose="02020603050405020304" pitchFamily="18" charset="0"/>
                <a:cs typeface="Arial" panose="020B0604020202020204" pitchFamily="34" charset="0"/>
              </a:rPr>
              <a:t>Jueves 09 de junio. Polo 5</a:t>
            </a:r>
            <a:r>
              <a:rPr lang="es-MX" sz="1400" dirty="0">
                <a:solidFill>
                  <a:schemeClr val="tx1">
                    <a:lumMod val="65000"/>
                    <a:lumOff val="35000"/>
                  </a:schemeClr>
                </a:solidFill>
                <a:effectLst/>
                <a:latin typeface="Century Gothic" panose="020B0502020202020204" pitchFamily="34" charset="0"/>
                <a:ea typeface="Times New Roman" panose="02020603050405020304" pitchFamily="18" charset="0"/>
                <a:cs typeface="Arial" panose="020B0604020202020204" pitchFamily="34" charset="0"/>
              </a:rPr>
              <a:t>, Sede: Mineral de La Luz; Total de 5 mesas de adultos, donde participaron 37 mujeres y 19 hombres, también participo un grupo de niños y adolescentes en el cual hubo 30, dando así un total de </a:t>
            </a:r>
            <a:r>
              <a:rPr lang="es-MX" sz="1400" b="1" dirty="0">
                <a:solidFill>
                  <a:schemeClr val="tx1">
                    <a:lumMod val="65000"/>
                    <a:lumOff val="35000"/>
                  </a:schemeClr>
                </a:solidFill>
                <a:effectLst/>
                <a:latin typeface="Century Gothic" panose="020B0502020202020204" pitchFamily="34" charset="0"/>
                <a:ea typeface="Times New Roman" panose="02020603050405020304" pitchFamily="18" charset="0"/>
                <a:cs typeface="Arial" panose="020B0604020202020204" pitchFamily="34" charset="0"/>
              </a:rPr>
              <a:t>86 participantes </a:t>
            </a:r>
            <a:r>
              <a:rPr lang="es-MX" sz="1400" dirty="0">
                <a:solidFill>
                  <a:schemeClr val="tx1">
                    <a:lumMod val="65000"/>
                    <a:lumOff val="35000"/>
                  </a:schemeClr>
                </a:solidFill>
                <a:effectLst/>
                <a:latin typeface="Century Gothic" panose="020B0502020202020204" pitchFamily="34" charset="0"/>
                <a:ea typeface="Times New Roman" panose="02020603050405020304" pitchFamily="18" charset="0"/>
                <a:cs typeface="Arial" panose="020B0604020202020204" pitchFamily="34" charset="0"/>
              </a:rPr>
              <a:t>en este polo.</a:t>
            </a:r>
          </a:p>
          <a:p>
            <a:pPr algn="just"/>
            <a:endParaRPr lang="es-MX" sz="1400" dirty="0">
              <a:solidFill>
                <a:schemeClr val="tx1">
                  <a:lumMod val="65000"/>
                  <a:lumOff val="35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s-MX" sz="1400" b="1" dirty="0">
                <a:solidFill>
                  <a:schemeClr val="tx1">
                    <a:lumMod val="65000"/>
                    <a:lumOff val="35000"/>
                  </a:schemeClr>
                </a:solidFill>
                <a:effectLst/>
                <a:latin typeface="Century Gothic" panose="020B0502020202020204" pitchFamily="34" charset="0"/>
                <a:ea typeface="Times New Roman" panose="02020603050405020304" pitchFamily="18" charset="0"/>
                <a:cs typeface="Arial" panose="020B0604020202020204" pitchFamily="34" charset="0"/>
              </a:rPr>
              <a:t>Lunes 13 de junio. Polo 6</a:t>
            </a:r>
            <a:r>
              <a:rPr lang="es-MX" sz="1400" dirty="0">
                <a:solidFill>
                  <a:schemeClr val="tx1">
                    <a:lumMod val="65000"/>
                    <a:lumOff val="35000"/>
                  </a:schemeClr>
                </a:solidFill>
                <a:effectLst/>
                <a:latin typeface="Century Gothic" panose="020B0502020202020204" pitchFamily="34" charset="0"/>
                <a:ea typeface="Times New Roman" panose="02020603050405020304" pitchFamily="18" charset="0"/>
                <a:cs typeface="Arial" panose="020B0604020202020204" pitchFamily="34" charset="0"/>
              </a:rPr>
              <a:t>, Sede: Guanajuato, Unidad Belén UG. Comités Vecinales de la zona urbana de Guanajuato y con el Cabildo Infantil. Mesas divididas por zonas de la Cañada, Marfil y Zona Sur. Total de 4 mesas de adultos, donde participaron  31 mujeres y 12 hombres, también participo un grupo de niños y adolescentes en el cual hubo 10, dando así un total de </a:t>
            </a:r>
            <a:r>
              <a:rPr lang="es-MX" sz="1400" b="1" dirty="0">
                <a:solidFill>
                  <a:schemeClr val="tx1">
                    <a:lumMod val="65000"/>
                    <a:lumOff val="35000"/>
                  </a:schemeClr>
                </a:solidFill>
                <a:effectLst/>
                <a:latin typeface="Century Gothic" panose="020B0502020202020204" pitchFamily="34" charset="0"/>
                <a:ea typeface="Times New Roman" panose="02020603050405020304" pitchFamily="18" charset="0"/>
                <a:cs typeface="Arial" panose="020B0604020202020204" pitchFamily="34" charset="0"/>
              </a:rPr>
              <a:t>54 participantes </a:t>
            </a:r>
            <a:r>
              <a:rPr lang="es-MX" sz="1400" dirty="0">
                <a:solidFill>
                  <a:schemeClr val="tx1">
                    <a:lumMod val="65000"/>
                    <a:lumOff val="35000"/>
                  </a:schemeClr>
                </a:solidFill>
                <a:effectLst/>
                <a:latin typeface="Century Gothic" panose="020B0502020202020204" pitchFamily="34" charset="0"/>
                <a:ea typeface="Times New Roman" panose="02020603050405020304" pitchFamily="18" charset="0"/>
                <a:cs typeface="Arial" panose="020B0604020202020204" pitchFamily="34" charset="0"/>
              </a:rPr>
              <a:t>en este polo.</a:t>
            </a:r>
          </a:p>
          <a:p>
            <a:pPr algn="just"/>
            <a:endParaRPr lang="es-MX" sz="1400" dirty="0">
              <a:solidFill>
                <a:schemeClr val="tx1">
                  <a:lumMod val="65000"/>
                  <a:lumOff val="35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s-MX" sz="1400" b="1" dirty="0">
                <a:solidFill>
                  <a:schemeClr val="tx1">
                    <a:lumMod val="65000"/>
                    <a:lumOff val="35000"/>
                  </a:schemeClr>
                </a:solidFill>
                <a:effectLst/>
                <a:latin typeface="Century Gothic" panose="020B0502020202020204" pitchFamily="34" charset="0"/>
                <a:ea typeface="Times New Roman" panose="02020603050405020304" pitchFamily="18" charset="0"/>
                <a:cs typeface="Arial" panose="020B0604020202020204" pitchFamily="34" charset="0"/>
              </a:rPr>
              <a:t>Martes 14 de junio. </a:t>
            </a:r>
            <a:r>
              <a:rPr lang="es-MX" sz="1400" dirty="0">
                <a:solidFill>
                  <a:schemeClr val="tx1">
                    <a:lumMod val="65000"/>
                    <a:lumOff val="35000"/>
                  </a:schemeClr>
                </a:solidFill>
                <a:effectLst/>
                <a:latin typeface="Century Gothic" panose="020B0502020202020204" pitchFamily="34" charset="0"/>
                <a:ea typeface="Times New Roman" panose="02020603050405020304" pitchFamily="18" charset="0"/>
                <a:cs typeface="Arial" panose="020B0604020202020204" pitchFamily="34" charset="0"/>
              </a:rPr>
              <a:t>Sede: Yerbabuena, Centro Comunitario Torres Landa. Organizaciones de la Sociedad Civil. Mesas divididas por subsistema natural, medio transformado, social y económico. Total de 4 mesas con </a:t>
            </a:r>
            <a:r>
              <a:rPr lang="es-MX" sz="1400" b="1" dirty="0">
                <a:solidFill>
                  <a:schemeClr val="tx1">
                    <a:lumMod val="65000"/>
                    <a:lumOff val="35000"/>
                  </a:schemeClr>
                </a:solidFill>
                <a:effectLst/>
                <a:latin typeface="Century Gothic" panose="020B0502020202020204" pitchFamily="34" charset="0"/>
                <a:ea typeface="Times New Roman" panose="02020603050405020304" pitchFamily="18" charset="0"/>
                <a:cs typeface="Arial" panose="020B0604020202020204" pitchFamily="34" charset="0"/>
              </a:rPr>
              <a:t>25 participantes</a:t>
            </a:r>
            <a:r>
              <a:rPr lang="es-MX" sz="1400" dirty="0">
                <a:solidFill>
                  <a:schemeClr val="tx1">
                    <a:lumMod val="65000"/>
                    <a:lumOff val="35000"/>
                  </a:schemeClr>
                </a:solidFill>
                <a:effectLst/>
                <a:latin typeface="Century Gothic" panose="020B0502020202020204" pitchFamily="34" charset="0"/>
                <a:ea typeface="Times New Roman" panose="02020603050405020304" pitchFamily="18" charset="0"/>
                <a:cs typeface="Arial" panose="020B0604020202020204" pitchFamily="34" charset="0"/>
              </a:rPr>
              <a:t>.</a:t>
            </a:r>
          </a:p>
          <a:p>
            <a:pPr algn="just"/>
            <a:endParaRPr lang="es-MX" sz="1400" dirty="0">
              <a:solidFill>
                <a:schemeClr val="tx1">
                  <a:lumMod val="65000"/>
                  <a:lumOff val="35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s-ES" sz="1400" dirty="0">
                <a:solidFill>
                  <a:schemeClr val="tx1">
                    <a:lumMod val="65000"/>
                    <a:lumOff val="35000"/>
                  </a:schemeClr>
                </a:solidFill>
                <a:effectLst/>
                <a:latin typeface="Century Gothic" panose="020B0502020202020204" pitchFamily="34" charset="0"/>
                <a:ea typeface="Times New Roman" panose="02020603050405020304" pitchFamily="18" charset="0"/>
              </a:rPr>
              <a:t>Con el método de </a:t>
            </a:r>
            <a:r>
              <a:rPr lang="es-ES" sz="1400" b="1" dirty="0">
                <a:solidFill>
                  <a:schemeClr val="tx1">
                    <a:lumMod val="65000"/>
                    <a:lumOff val="35000"/>
                  </a:schemeClr>
                </a:solidFill>
                <a:effectLst/>
                <a:latin typeface="Century Gothic" panose="020B0502020202020204" pitchFamily="34" charset="0"/>
                <a:ea typeface="Times New Roman" panose="02020603050405020304" pitchFamily="18" charset="0"/>
              </a:rPr>
              <a:t>encuestas</a:t>
            </a:r>
            <a:r>
              <a:rPr lang="es-ES" sz="1400" dirty="0">
                <a:solidFill>
                  <a:schemeClr val="tx1">
                    <a:lumMod val="65000"/>
                    <a:lumOff val="35000"/>
                  </a:schemeClr>
                </a:solidFill>
                <a:effectLst/>
                <a:latin typeface="Century Gothic" panose="020B0502020202020204" pitchFamily="34" charset="0"/>
                <a:ea typeface="Times New Roman" panose="02020603050405020304" pitchFamily="18" charset="0"/>
              </a:rPr>
              <a:t>, participaron un total de </a:t>
            </a:r>
            <a:r>
              <a:rPr lang="es-ES" sz="1400" b="1" dirty="0">
                <a:solidFill>
                  <a:schemeClr val="tx1">
                    <a:lumMod val="65000"/>
                    <a:lumOff val="35000"/>
                  </a:schemeClr>
                </a:solidFill>
                <a:effectLst/>
                <a:latin typeface="Century Gothic" panose="020B0502020202020204" pitchFamily="34" charset="0"/>
                <a:ea typeface="Times New Roman" panose="02020603050405020304" pitchFamily="18" charset="0"/>
              </a:rPr>
              <a:t>48 personas</a:t>
            </a:r>
            <a:r>
              <a:rPr lang="es-ES" sz="1400" dirty="0">
                <a:solidFill>
                  <a:schemeClr val="tx1">
                    <a:lumMod val="65000"/>
                    <a:lumOff val="35000"/>
                  </a:schemeClr>
                </a:solidFill>
                <a:effectLst/>
                <a:latin typeface="Century Gothic" panose="020B0502020202020204" pitchFamily="34" charset="0"/>
                <a:ea typeface="Times New Roman" panose="02020603050405020304" pitchFamily="18" charset="0"/>
              </a:rPr>
              <a:t>, 25 mujeres y 23 hombres, </a:t>
            </a:r>
            <a:r>
              <a:rPr lang="es-ES" sz="1400" dirty="0">
                <a:solidFill>
                  <a:schemeClr val="tx1">
                    <a:lumMod val="65000"/>
                    <a:lumOff val="35000"/>
                  </a:schemeClr>
                </a:solidFill>
                <a:latin typeface="Century Gothic" panose="020B0502020202020204" pitchFamily="34" charset="0"/>
                <a:ea typeface="Times New Roman" panose="02020603050405020304" pitchFamily="18" charset="0"/>
              </a:rPr>
              <a:t>s</a:t>
            </a:r>
            <a:r>
              <a:rPr lang="es-ES" sz="1400" dirty="0">
                <a:solidFill>
                  <a:schemeClr val="tx1">
                    <a:lumMod val="65000"/>
                    <a:lumOff val="35000"/>
                  </a:schemeClr>
                </a:solidFill>
                <a:effectLst/>
                <a:latin typeface="Century Gothic" panose="020B0502020202020204" pitchFamily="34" charset="0"/>
                <a:ea typeface="Times New Roman" panose="02020603050405020304" pitchFamily="18" charset="0"/>
              </a:rPr>
              <a:t>e obtuvo un total de 48 fichas como resultado de las encuestas llevadas a cabo dentro del conjunto urbano de Guanajuato.</a:t>
            </a:r>
            <a:endParaRPr lang="es-MX" sz="1400" dirty="0">
              <a:solidFill>
                <a:schemeClr val="tx1">
                  <a:lumMod val="65000"/>
                  <a:lumOff val="35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s-MX" sz="1400" dirty="0">
              <a:solidFill>
                <a:schemeClr val="tx1">
                  <a:lumMod val="65000"/>
                  <a:lumOff val="35000"/>
                </a:schemeClr>
              </a:solidFill>
              <a:latin typeface="Century Gothic" panose="020B0502020202020204" pitchFamily="34" charset="0"/>
            </a:endParaRPr>
          </a:p>
        </p:txBody>
      </p:sp>
      <p:sp>
        <p:nvSpPr>
          <p:cNvPr id="8" name="CuadroTexto 7">
            <a:extLst>
              <a:ext uri="{FF2B5EF4-FFF2-40B4-BE49-F238E27FC236}">
                <a16:creationId xmlns:a16="http://schemas.microsoft.com/office/drawing/2014/main" id="{EDA5140A-9152-47A8-A9DA-6D8ECE12614F}"/>
              </a:ext>
            </a:extLst>
          </p:cNvPr>
          <p:cNvSpPr txBox="1"/>
          <p:nvPr/>
        </p:nvSpPr>
        <p:spPr>
          <a:xfrm>
            <a:off x="4682966" y="6223208"/>
            <a:ext cx="2319866" cy="400110"/>
          </a:xfrm>
          <a:prstGeom prst="rect">
            <a:avLst/>
          </a:prstGeom>
          <a:noFill/>
        </p:spPr>
        <p:txBody>
          <a:bodyPr wrap="none" rtlCol="0">
            <a:spAutoFit/>
          </a:bodyPr>
          <a:lstStyle/>
          <a:p>
            <a:r>
              <a:rPr lang="es-MX" sz="2000" b="1" dirty="0">
                <a:latin typeface="Century Gothic" panose="020B0502020202020204" pitchFamily="34" charset="0"/>
              </a:rPr>
              <a:t>700 participantes</a:t>
            </a:r>
          </a:p>
        </p:txBody>
      </p:sp>
    </p:spTree>
    <p:extLst>
      <p:ext uri="{BB962C8B-B14F-4D97-AF65-F5344CB8AC3E}">
        <p14:creationId xmlns:p14="http://schemas.microsoft.com/office/powerpoint/2010/main" val="1108214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65AFC4F-5183-4D41-94FE-37231482CE4A}"/>
              </a:ext>
            </a:extLst>
          </p:cNvPr>
          <p:cNvSpPr txBox="1"/>
          <p:nvPr/>
        </p:nvSpPr>
        <p:spPr>
          <a:xfrm>
            <a:off x="263351" y="188640"/>
            <a:ext cx="10324437" cy="369332"/>
          </a:xfrm>
          <a:prstGeom prst="rect">
            <a:avLst/>
          </a:prstGeom>
          <a:noFill/>
        </p:spPr>
        <p:txBody>
          <a:bodyPr wrap="square">
            <a:spAutoFit/>
          </a:bodyPr>
          <a:lstStyle/>
          <a:p>
            <a:pPr marL="41910" algn="just" fontAlgn="base"/>
            <a:r>
              <a:rPr lang="es-MX" sz="1800" i="1"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Metodología de Cartografía Social, Árbol simplificado de problemas y Encuestas</a:t>
            </a:r>
            <a:endParaRPr lang="es-MX" sz="1800" i="1" dirty="0">
              <a:effectLst/>
              <a:latin typeface="Century Gothic" panose="020B0502020202020204" pitchFamily="34" charset="0"/>
              <a:ea typeface="Times New Roman" panose="02020603050405020304" pitchFamily="18" charset="0"/>
              <a:cs typeface="Times New Roman" panose="02020603050405020304" pitchFamily="18" charset="0"/>
            </a:endParaRPr>
          </a:p>
        </p:txBody>
      </p:sp>
      <p:pic>
        <p:nvPicPr>
          <p:cNvPr id="5" name="Imagen 4">
            <a:extLst>
              <a:ext uri="{FF2B5EF4-FFF2-40B4-BE49-F238E27FC236}">
                <a16:creationId xmlns:a16="http://schemas.microsoft.com/office/drawing/2014/main" id="{762AE65C-61ED-4344-9517-AC2BF69114F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61" t="3313" r="33157" b="2724"/>
          <a:stretch/>
        </p:blipFill>
        <p:spPr bwMode="auto">
          <a:xfrm>
            <a:off x="1428868" y="590629"/>
            <a:ext cx="4307092" cy="5046577"/>
          </a:xfrm>
          <a:prstGeom prst="rect">
            <a:avLst/>
          </a:prstGeom>
          <a:noFill/>
          <a:ln>
            <a:noFill/>
          </a:ln>
          <a:extLst>
            <a:ext uri="{53640926-AAD7-44D8-BBD7-CCE9431645EC}">
              <a14:shadowObscured xmlns:a14="http://schemas.microsoft.com/office/drawing/2010/main"/>
            </a:ext>
          </a:extLst>
        </p:spPr>
      </p:pic>
      <p:pic>
        <p:nvPicPr>
          <p:cNvPr id="6" name="Imagen 5">
            <a:extLst>
              <a:ext uri="{FF2B5EF4-FFF2-40B4-BE49-F238E27FC236}">
                <a16:creationId xmlns:a16="http://schemas.microsoft.com/office/drawing/2014/main" id="{5A071020-4324-4D3B-AE78-000DF1D940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60" t="3143" r="33083" b="2261"/>
          <a:stretch/>
        </p:blipFill>
        <p:spPr bwMode="auto">
          <a:xfrm>
            <a:off x="7248128" y="590629"/>
            <a:ext cx="4307091" cy="5066198"/>
          </a:xfrm>
          <a:prstGeom prst="rect">
            <a:avLst/>
          </a:prstGeom>
          <a:noFill/>
          <a:ln>
            <a:noFill/>
          </a:ln>
          <a:extLst>
            <a:ext uri="{53640926-AAD7-44D8-BBD7-CCE9431645EC}">
              <a14:shadowObscured xmlns:a14="http://schemas.microsoft.com/office/drawing/2010/main"/>
            </a:ext>
          </a:extLst>
        </p:spPr>
      </p:pic>
      <p:pic>
        <p:nvPicPr>
          <p:cNvPr id="7" name="Imagen 6">
            <a:extLst>
              <a:ext uri="{FF2B5EF4-FFF2-40B4-BE49-F238E27FC236}">
                <a16:creationId xmlns:a16="http://schemas.microsoft.com/office/drawing/2014/main" id="{FBF6FBD5-C723-4F84-AF4B-CA5907D546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651" t="47982" r="6064" b="23862"/>
          <a:stretch/>
        </p:blipFill>
        <p:spPr bwMode="auto">
          <a:xfrm>
            <a:off x="2351584" y="5704619"/>
            <a:ext cx="1373073" cy="1153381"/>
          </a:xfrm>
          <a:prstGeom prst="rect">
            <a:avLst/>
          </a:prstGeom>
          <a:noFill/>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4458A1F2-FA30-4774-B0B4-7916257347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805" t="49847" r="1711" b="25299"/>
          <a:stretch/>
        </p:blipFill>
        <p:spPr bwMode="auto">
          <a:xfrm>
            <a:off x="8544272" y="5637206"/>
            <a:ext cx="1836289" cy="1178035"/>
          </a:xfrm>
          <a:prstGeom prst="rect">
            <a:avLst/>
          </a:prstGeom>
          <a:noFill/>
          <a:ln>
            <a:noFill/>
          </a:ln>
          <a:extLst>
            <a:ext uri="{53640926-AAD7-44D8-BBD7-CCE9431645EC}">
              <a14:shadowObscured xmlns:a14="http://schemas.microsoft.com/office/drawing/2010/main"/>
            </a:ext>
          </a:extLst>
        </p:spPr>
      </p:pic>
      <p:pic>
        <p:nvPicPr>
          <p:cNvPr id="2" name="Imagen 1">
            <a:extLst>
              <a:ext uri="{FF2B5EF4-FFF2-40B4-BE49-F238E27FC236}">
                <a16:creationId xmlns:a16="http://schemas.microsoft.com/office/drawing/2014/main" id="{134D3436-D783-A971-EB1B-9BBA3CF6AC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309413"/>
            <a:ext cx="1581150" cy="1581150"/>
          </a:xfrm>
          <a:prstGeom prst="rect">
            <a:avLst/>
          </a:prstGeom>
        </p:spPr>
      </p:pic>
      <p:pic>
        <p:nvPicPr>
          <p:cNvPr id="3" name="Imagen 2">
            <a:extLst>
              <a:ext uri="{FF2B5EF4-FFF2-40B4-BE49-F238E27FC236}">
                <a16:creationId xmlns:a16="http://schemas.microsoft.com/office/drawing/2014/main" id="{75D68D4E-F265-2D78-73FF-BE165A0FE9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76749" y="6035301"/>
            <a:ext cx="1560576" cy="652272"/>
          </a:xfrm>
          <a:prstGeom prst="rect">
            <a:avLst/>
          </a:prstGeom>
        </p:spPr>
      </p:pic>
    </p:spTree>
    <p:extLst>
      <p:ext uri="{BB962C8B-B14F-4D97-AF65-F5344CB8AC3E}">
        <p14:creationId xmlns:p14="http://schemas.microsoft.com/office/powerpoint/2010/main" val="405614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342E1EDE-BBF5-449E-AD85-71D50C9B9A1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0867"/>
          <a:stretch/>
        </p:blipFill>
        <p:spPr>
          <a:xfrm>
            <a:off x="6095999" y="4072503"/>
            <a:ext cx="6096002" cy="2785497"/>
          </a:xfrm>
          <a:prstGeom prst="rect">
            <a:avLst/>
          </a:prstGeom>
        </p:spPr>
      </p:pic>
      <p:pic>
        <p:nvPicPr>
          <p:cNvPr id="11" name="Imagen 10">
            <a:extLst>
              <a:ext uri="{FF2B5EF4-FFF2-40B4-BE49-F238E27FC236}">
                <a16:creationId xmlns:a16="http://schemas.microsoft.com/office/drawing/2014/main" id="{86F69826-5996-4DAF-BAA2-01BEDEF756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1548"/>
          <a:stretch/>
        </p:blipFill>
        <p:spPr>
          <a:xfrm>
            <a:off x="-1" y="4104591"/>
            <a:ext cx="6095999" cy="2753410"/>
          </a:xfrm>
          <a:prstGeom prst="rect">
            <a:avLst/>
          </a:prstGeom>
        </p:spPr>
      </p:pic>
      <p:pic>
        <p:nvPicPr>
          <p:cNvPr id="5" name="Imagen 4">
            <a:extLst>
              <a:ext uri="{FF2B5EF4-FFF2-40B4-BE49-F238E27FC236}">
                <a16:creationId xmlns:a16="http://schemas.microsoft.com/office/drawing/2014/main" id="{6B9D49A1-C3A4-48BA-8D2C-CF0075CBB2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173"/>
          <a:stretch/>
        </p:blipFill>
        <p:spPr>
          <a:xfrm>
            <a:off x="0" y="0"/>
            <a:ext cx="6095999" cy="4325536"/>
          </a:xfrm>
          <a:prstGeom prst="rect">
            <a:avLst/>
          </a:prstGeom>
        </p:spPr>
      </p:pic>
      <p:pic>
        <p:nvPicPr>
          <p:cNvPr id="7" name="Imagen 6">
            <a:extLst>
              <a:ext uri="{FF2B5EF4-FFF2-40B4-BE49-F238E27FC236}">
                <a16:creationId xmlns:a16="http://schemas.microsoft.com/office/drawing/2014/main" id="{92C02AF2-C857-445A-8B79-D420857FC78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364" b="6811"/>
          <a:stretch/>
        </p:blipFill>
        <p:spPr>
          <a:xfrm>
            <a:off x="6096000" y="1"/>
            <a:ext cx="6096000" cy="4325536"/>
          </a:xfrm>
          <a:prstGeom prst="rect">
            <a:avLst/>
          </a:prstGeom>
        </p:spPr>
      </p:pic>
    </p:spTree>
    <p:extLst>
      <p:ext uri="{BB962C8B-B14F-4D97-AF65-F5344CB8AC3E}">
        <p14:creationId xmlns:p14="http://schemas.microsoft.com/office/powerpoint/2010/main" val="3918366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3DD6FCA-F402-4A47-B93E-3E8A2CD36B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8875059" cy="6858000"/>
          </a:xfrm>
          <a:prstGeom prst="rect">
            <a:avLst/>
          </a:prstGeom>
        </p:spPr>
      </p:pic>
      <p:pic>
        <p:nvPicPr>
          <p:cNvPr id="7" name="Imagen 6">
            <a:extLst>
              <a:ext uri="{FF2B5EF4-FFF2-40B4-BE49-F238E27FC236}">
                <a16:creationId xmlns:a16="http://schemas.microsoft.com/office/drawing/2014/main" id="{72E733CB-E06E-400F-9140-8CA634EC5A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048"/>
          <a:stretch/>
        </p:blipFill>
        <p:spPr>
          <a:xfrm>
            <a:off x="5983705" y="0"/>
            <a:ext cx="6208295" cy="6858000"/>
          </a:xfrm>
          <a:prstGeom prst="rect">
            <a:avLst/>
          </a:prstGeom>
        </p:spPr>
      </p:pic>
    </p:spTree>
    <p:extLst>
      <p:ext uri="{BB962C8B-B14F-4D97-AF65-F5344CB8AC3E}">
        <p14:creationId xmlns:p14="http://schemas.microsoft.com/office/powerpoint/2010/main" val="1652493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C95A10F-2551-4CD1-8B24-E049566A7B6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18" t="3142" r="975" b="2610"/>
          <a:stretch/>
        </p:blipFill>
        <p:spPr bwMode="auto">
          <a:xfrm>
            <a:off x="5215619" y="159024"/>
            <a:ext cx="6910121" cy="5422232"/>
          </a:xfrm>
          <a:prstGeom prst="rect">
            <a:avLst/>
          </a:prstGeom>
          <a:noFill/>
          <a:ln>
            <a:noFill/>
          </a:ln>
          <a:extLst>
            <a:ext uri="{53640926-AAD7-44D8-BBD7-CCE9431645EC}">
              <a14:shadowObscured xmlns:a14="http://schemas.microsoft.com/office/drawing/2010/main"/>
            </a:ext>
          </a:extLst>
        </p:spPr>
      </p:pic>
      <p:graphicFrame>
        <p:nvGraphicFramePr>
          <p:cNvPr id="3" name="Tabla 2">
            <a:extLst>
              <a:ext uri="{FF2B5EF4-FFF2-40B4-BE49-F238E27FC236}">
                <a16:creationId xmlns:a16="http://schemas.microsoft.com/office/drawing/2014/main" id="{E3788F04-D5B2-887F-D28A-8809C3978277}"/>
              </a:ext>
            </a:extLst>
          </p:cNvPr>
          <p:cNvGraphicFramePr>
            <a:graphicFrameLocks noGrp="1"/>
          </p:cNvGraphicFramePr>
          <p:nvPr/>
        </p:nvGraphicFramePr>
        <p:xfrm>
          <a:off x="1681334" y="146406"/>
          <a:ext cx="3379304" cy="5425068"/>
        </p:xfrm>
        <a:graphic>
          <a:graphicData uri="http://schemas.openxmlformats.org/drawingml/2006/table">
            <a:tbl>
              <a:tblPr firstRow="1" firstCol="1" bandRow="1"/>
              <a:tblGrid>
                <a:gridCol w="996005">
                  <a:extLst>
                    <a:ext uri="{9D8B030D-6E8A-4147-A177-3AD203B41FA5}">
                      <a16:colId xmlns:a16="http://schemas.microsoft.com/office/drawing/2014/main" val="810609131"/>
                    </a:ext>
                  </a:extLst>
                </a:gridCol>
                <a:gridCol w="2383299">
                  <a:extLst>
                    <a:ext uri="{9D8B030D-6E8A-4147-A177-3AD203B41FA5}">
                      <a16:colId xmlns:a16="http://schemas.microsoft.com/office/drawing/2014/main" val="1881819110"/>
                    </a:ext>
                  </a:extLst>
                </a:gridCol>
              </a:tblGrid>
              <a:tr h="91378">
                <a:tc>
                  <a:txBody>
                    <a:bodyPr/>
                    <a:lstStyle/>
                    <a:p>
                      <a:pPr algn="l" rtl="0" fontAlgn="ctr"/>
                      <a:r>
                        <a:rPr lang="es-MX" sz="900" b="1" i="0" u="none" strike="noStrike">
                          <a:solidFill>
                            <a:srgbClr val="FFFFFF"/>
                          </a:solidFill>
                          <a:effectLst/>
                          <a:latin typeface="Calibri" panose="020F0502020204030204" pitchFamily="34" charset="0"/>
                        </a:rPr>
                        <a:t>Subsistema</a:t>
                      </a:r>
                    </a:p>
                  </a:txBody>
                  <a:tcPr marL="4351" marR="4351" marT="43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70AD47"/>
                    </a:solidFill>
                  </a:tcPr>
                </a:tc>
                <a:tc>
                  <a:txBody>
                    <a:bodyPr/>
                    <a:lstStyle/>
                    <a:p>
                      <a:pPr algn="l" rtl="0" fontAlgn="ctr"/>
                      <a:r>
                        <a:rPr lang="es-MX" sz="900" b="1" i="0" u="none" strike="noStrike">
                          <a:solidFill>
                            <a:srgbClr val="FFFFFF"/>
                          </a:solidFill>
                          <a:effectLst/>
                          <a:latin typeface="Calibri" panose="020F0502020204030204" pitchFamily="34" charset="0"/>
                        </a:rPr>
                        <a:t>Tema específico</a:t>
                      </a:r>
                    </a:p>
                  </a:txBody>
                  <a:tcPr marL="4351" marR="4351" marT="4351"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70AD47"/>
                    </a:solidFill>
                  </a:tcPr>
                </a:tc>
                <a:extLst>
                  <a:ext uri="{0D108BD9-81ED-4DB2-BD59-A6C34878D82A}">
                    <a16:rowId xmlns:a16="http://schemas.microsoft.com/office/drawing/2014/main" val="392725226"/>
                  </a:ext>
                </a:extLst>
              </a:tr>
              <a:tr h="204513">
                <a:tc rowSpan="6">
                  <a:txBody>
                    <a:bodyPr/>
                    <a:lstStyle/>
                    <a:p>
                      <a:pPr algn="just" rtl="0" fontAlgn="ctr"/>
                      <a:r>
                        <a:rPr lang="es-MX" sz="900" b="0" i="0" u="none" strike="noStrike">
                          <a:solidFill>
                            <a:srgbClr val="000000"/>
                          </a:solidFill>
                          <a:effectLst/>
                          <a:latin typeface="Calibri" panose="020F0502020204030204" pitchFamily="34" charset="0"/>
                        </a:rPr>
                        <a:t>Medio Fisico Natural</a:t>
                      </a:r>
                    </a:p>
                  </a:txBody>
                  <a:tcPr marL="4351" marR="4351" marT="43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tc>
                  <a:txBody>
                    <a:bodyPr/>
                    <a:lstStyle/>
                    <a:p>
                      <a:pPr algn="just" rtl="0" fontAlgn="ctr"/>
                      <a:r>
                        <a:rPr lang="es-MX" sz="900" b="0" i="0" u="none" strike="noStrike">
                          <a:solidFill>
                            <a:srgbClr val="000000"/>
                          </a:solidFill>
                          <a:effectLst/>
                          <a:latin typeface="Calibri" panose="020F0502020204030204" pitchFamily="34" charset="0"/>
                        </a:rPr>
                        <a:t>Contaminación (agua, suelo, aire)</a:t>
                      </a:r>
                    </a:p>
                  </a:txBody>
                  <a:tcPr marL="4351" marR="4351" marT="43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extLst>
                  <a:ext uri="{0D108BD9-81ED-4DB2-BD59-A6C34878D82A}">
                    <a16:rowId xmlns:a16="http://schemas.microsoft.com/office/drawing/2014/main" val="3803796903"/>
                  </a:ext>
                </a:extLst>
              </a:tr>
              <a:tr h="91378">
                <a:tc vMerge="1">
                  <a:txBody>
                    <a:bodyPr/>
                    <a:lstStyle/>
                    <a:p>
                      <a:endParaRPr lang="es-MX"/>
                    </a:p>
                  </a:txBody>
                  <a:tcPr/>
                </a:tc>
                <a:tc>
                  <a:txBody>
                    <a:bodyPr/>
                    <a:lstStyle/>
                    <a:p>
                      <a:pPr algn="just" rtl="0" fontAlgn="ctr"/>
                      <a:r>
                        <a:rPr lang="es-MX" sz="900" b="0" i="0" u="none" strike="noStrike">
                          <a:solidFill>
                            <a:srgbClr val="000000"/>
                          </a:solidFill>
                          <a:effectLst/>
                          <a:latin typeface="Calibri" panose="020F0502020204030204" pitchFamily="34" charset="0"/>
                        </a:rPr>
                        <a:t>Deforestación </a:t>
                      </a:r>
                    </a:p>
                  </a:txBody>
                  <a:tcPr marL="4351" marR="4351" marT="43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extLst>
                  <a:ext uri="{0D108BD9-81ED-4DB2-BD59-A6C34878D82A}">
                    <a16:rowId xmlns:a16="http://schemas.microsoft.com/office/drawing/2014/main" val="75333468"/>
                  </a:ext>
                </a:extLst>
              </a:tr>
              <a:tr h="91378">
                <a:tc vMerge="1">
                  <a:txBody>
                    <a:bodyPr/>
                    <a:lstStyle/>
                    <a:p>
                      <a:endParaRPr lang="es-MX"/>
                    </a:p>
                  </a:txBody>
                  <a:tcPr/>
                </a:tc>
                <a:tc>
                  <a:txBody>
                    <a:bodyPr/>
                    <a:lstStyle/>
                    <a:p>
                      <a:pPr algn="just" rtl="0" fontAlgn="ctr"/>
                      <a:r>
                        <a:rPr lang="es-MX" sz="900" b="0" i="0" u="none" strike="noStrike">
                          <a:solidFill>
                            <a:srgbClr val="000000"/>
                          </a:solidFill>
                          <a:effectLst/>
                          <a:latin typeface="Calibri" panose="020F0502020204030204" pitchFamily="34" charset="0"/>
                        </a:rPr>
                        <a:t>Cambio de USV </a:t>
                      </a:r>
                    </a:p>
                  </a:txBody>
                  <a:tcPr marL="4351" marR="4351" marT="43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extLst>
                  <a:ext uri="{0D108BD9-81ED-4DB2-BD59-A6C34878D82A}">
                    <a16:rowId xmlns:a16="http://schemas.microsoft.com/office/drawing/2014/main" val="1169323583"/>
                  </a:ext>
                </a:extLst>
              </a:tr>
              <a:tr h="134891">
                <a:tc vMerge="1">
                  <a:txBody>
                    <a:bodyPr/>
                    <a:lstStyle/>
                    <a:p>
                      <a:endParaRPr lang="es-MX"/>
                    </a:p>
                  </a:txBody>
                  <a:tcPr/>
                </a:tc>
                <a:tc>
                  <a:txBody>
                    <a:bodyPr/>
                    <a:lstStyle/>
                    <a:p>
                      <a:pPr algn="just" rtl="0" fontAlgn="ctr"/>
                      <a:r>
                        <a:rPr lang="es-MX" sz="900" b="0" i="0" u="none" strike="noStrike">
                          <a:solidFill>
                            <a:srgbClr val="000000"/>
                          </a:solidFill>
                          <a:effectLst/>
                          <a:latin typeface="Calibri" panose="020F0502020204030204" pitchFamily="34" charset="0"/>
                        </a:rPr>
                        <a:t>Riesgos naturales </a:t>
                      </a:r>
                    </a:p>
                  </a:txBody>
                  <a:tcPr marL="4351" marR="4351" marT="43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extLst>
                  <a:ext uri="{0D108BD9-81ED-4DB2-BD59-A6C34878D82A}">
                    <a16:rowId xmlns:a16="http://schemas.microsoft.com/office/drawing/2014/main" val="3624492014"/>
                  </a:ext>
                </a:extLst>
              </a:tr>
              <a:tr h="91378">
                <a:tc vMerge="1">
                  <a:txBody>
                    <a:bodyPr/>
                    <a:lstStyle/>
                    <a:p>
                      <a:endParaRPr lang="es-MX"/>
                    </a:p>
                  </a:txBody>
                  <a:tcPr/>
                </a:tc>
                <a:tc>
                  <a:txBody>
                    <a:bodyPr/>
                    <a:lstStyle/>
                    <a:p>
                      <a:pPr algn="just" rtl="0" fontAlgn="ctr"/>
                      <a:r>
                        <a:rPr lang="es-MX" sz="900" b="0" i="0" u="none" strike="noStrike">
                          <a:solidFill>
                            <a:srgbClr val="000000"/>
                          </a:solidFill>
                          <a:effectLst/>
                          <a:latin typeface="Calibri" panose="020F0502020204030204" pitchFamily="34" charset="0"/>
                        </a:rPr>
                        <a:t>Biodiversidad </a:t>
                      </a:r>
                    </a:p>
                  </a:txBody>
                  <a:tcPr marL="4351" marR="4351" marT="43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extLst>
                  <a:ext uri="{0D108BD9-81ED-4DB2-BD59-A6C34878D82A}">
                    <a16:rowId xmlns:a16="http://schemas.microsoft.com/office/drawing/2014/main" val="683370955"/>
                  </a:ext>
                </a:extLst>
              </a:tr>
              <a:tr h="91378">
                <a:tc vMerge="1">
                  <a:txBody>
                    <a:bodyPr/>
                    <a:lstStyle/>
                    <a:p>
                      <a:endParaRPr lang="es-MX"/>
                    </a:p>
                  </a:txBody>
                  <a:tcPr/>
                </a:tc>
                <a:tc>
                  <a:txBody>
                    <a:bodyPr/>
                    <a:lstStyle/>
                    <a:p>
                      <a:pPr algn="just" rtl="0" fontAlgn="ctr"/>
                      <a:r>
                        <a:rPr lang="es-MX" sz="900" b="0" i="0" u="none" strike="noStrike">
                          <a:solidFill>
                            <a:srgbClr val="000000"/>
                          </a:solidFill>
                          <a:effectLst/>
                          <a:latin typeface="Calibri" panose="020F0502020204030204" pitchFamily="34" charset="0"/>
                        </a:rPr>
                        <a:t>Otros </a:t>
                      </a:r>
                    </a:p>
                  </a:txBody>
                  <a:tcPr marL="4351" marR="4351" marT="43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extLst>
                  <a:ext uri="{0D108BD9-81ED-4DB2-BD59-A6C34878D82A}">
                    <a16:rowId xmlns:a16="http://schemas.microsoft.com/office/drawing/2014/main" val="2689869277"/>
                  </a:ext>
                </a:extLst>
              </a:tr>
              <a:tr h="134891">
                <a:tc rowSpan="11">
                  <a:txBody>
                    <a:bodyPr/>
                    <a:lstStyle/>
                    <a:p>
                      <a:pPr algn="just" rtl="0" fontAlgn="ctr"/>
                      <a:r>
                        <a:rPr lang="es-MX" sz="900" b="0" i="0" u="none" strike="noStrike">
                          <a:solidFill>
                            <a:srgbClr val="000000"/>
                          </a:solidFill>
                          <a:effectLst/>
                          <a:latin typeface="Calibri" panose="020F0502020204030204" pitchFamily="34" charset="0"/>
                        </a:rPr>
                        <a:t>Medio Físico Transformado</a:t>
                      </a:r>
                    </a:p>
                  </a:txBody>
                  <a:tcPr marL="4351" marR="4351" marT="43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tc>
                  <a:txBody>
                    <a:bodyPr/>
                    <a:lstStyle/>
                    <a:p>
                      <a:pPr algn="just" rtl="0" fontAlgn="ctr"/>
                      <a:r>
                        <a:rPr lang="es-MX" sz="900" b="0" i="0" u="none" strike="noStrike">
                          <a:solidFill>
                            <a:srgbClr val="000000"/>
                          </a:solidFill>
                          <a:effectLst/>
                          <a:latin typeface="Calibri" panose="020F0502020204030204" pitchFamily="34" charset="0"/>
                        </a:rPr>
                        <a:t>S.U. Agua y Drenaje</a:t>
                      </a:r>
                    </a:p>
                  </a:txBody>
                  <a:tcPr marL="4351" marR="4351" marT="43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extLst>
                  <a:ext uri="{0D108BD9-81ED-4DB2-BD59-A6C34878D82A}">
                    <a16:rowId xmlns:a16="http://schemas.microsoft.com/office/drawing/2014/main" val="389777377"/>
                  </a:ext>
                </a:extLst>
              </a:tr>
              <a:tr h="265432">
                <a:tc vMerge="1">
                  <a:txBody>
                    <a:bodyPr/>
                    <a:lstStyle/>
                    <a:p>
                      <a:endParaRPr lang="es-MX"/>
                    </a:p>
                  </a:txBody>
                  <a:tcPr/>
                </a:tc>
                <a:tc>
                  <a:txBody>
                    <a:bodyPr/>
                    <a:lstStyle/>
                    <a:p>
                      <a:pPr algn="just" rtl="0" fontAlgn="ctr"/>
                      <a:r>
                        <a:rPr lang="es-MX" sz="900" b="0" i="0" u="none" strike="noStrike">
                          <a:solidFill>
                            <a:srgbClr val="000000"/>
                          </a:solidFill>
                          <a:effectLst/>
                          <a:latin typeface="Calibri" panose="020F0502020204030204" pitchFamily="34" charset="0"/>
                        </a:rPr>
                        <a:t>S.U. Luz eléctrica y alumbrado público</a:t>
                      </a:r>
                    </a:p>
                  </a:txBody>
                  <a:tcPr marL="4351" marR="4351" marT="43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extLst>
                  <a:ext uri="{0D108BD9-81ED-4DB2-BD59-A6C34878D82A}">
                    <a16:rowId xmlns:a16="http://schemas.microsoft.com/office/drawing/2014/main" val="3677827271"/>
                  </a:ext>
                </a:extLst>
              </a:tr>
              <a:tr h="91378">
                <a:tc vMerge="1">
                  <a:txBody>
                    <a:bodyPr/>
                    <a:lstStyle/>
                    <a:p>
                      <a:endParaRPr lang="es-MX"/>
                    </a:p>
                  </a:txBody>
                  <a:tcPr/>
                </a:tc>
                <a:tc>
                  <a:txBody>
                    <a:bodyPr/>
                    <a:lstStyle/>
                    <a:p>
                      <a:pPr algn="just" rtl="0" fontAlgn="ctr"/>
                      <a:r>
                        <a:rPr lang="es-MX" sz="900" b="0" i="0" u="none" strike="noStrike">
                          <a:solidFill>
                            <a:srgbClr val="000000"/>
                          </a:solidFill>
                          <a:effectLst/>
                          <a:latin typeface="Calibri" panose="020F0502020204030204" pitchFamily="34" charset="0"/>
                        </a:rPr>
                        <a:t>S.U. Limpia</a:t>
                      </a:r>
                    </a:p>
                  </a:txBody>
                  <a:tcPr marL="4351" marR="4351" marT="43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extLst>
                  <a:ext uri="{0D108BD9-81ED-4DB2-BD59-A6C34878D82A}">
                    <a16:rowId xmlns:a16="http://schemas.microsoft.com/office/drawing/2014/main" val="3054083047"/>
                  </a:ext>
                </a:extLst>
              </a:tr>
              <a:tr h="134891">
                <a:tc vMerge="1">
                  <a:txBody>
                    <a:bodyPr/>
                    <a:lstStyle/>
                    <a:p>
                      <a:endParaRPr lang="es-MX"/>
                    </a:p>
                  </a:txBody>
                  <a:tcPr/>
                </a:tc>
                <a:tc>
                  <a:txBody>
                    <a:bodyPr/>
                    <a:lstStyle/>
                    <a:p>
                      <a:pPr algn="just" rtl="0" fontAlgn="ctr"/>
                      <a:r>
                        <a:rPr lang="es-MX" sz="900" b="0" i="0" u="none" strike="noStrike">
                          <a:solidFill>
                            <a:srgbClr val="000000"/>
                          </a:solidFill>
                          <a:effectLst/>
                          <a:latin typeface="Calibri" panose="020F0502020204030204" pitchFamily="34" charset="0"/>
                        </a:rPr>
                        <a:t>Infraestructura vial</a:t>
                      </a:r>
                    </a:p>
                  </a:txBody>
                  <a:tcPr marL="4351" marR="4351" marT="43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extLst>
                  <a:ext uri="{0D108BD9-81ED-4DB2-BD59-A6C34878D82A}">
                    <a16:rowId xmlns:a16="http://schemas.microsoft.com/office/drawing/2014/main" val="1811749009"/>
                  </a:ext>
                </a:extLst>
              </a:tr>
              <a:tr h="265432">
                <a:tc vMerge="1">
                  <a:txBody>
                    <a:bodyPr/>
                    <a:lstStyle/>
                    <a:p>
                      <a:endParaRPr lang="es-MX"/>
                    </a:p>
                  </a:txBody>
                  <a:tcPr/>
                </a:tc>
                <a:tc>
                  <a:txBody>
                    <a:bodyPr/>
                    <a:lstStyle/>
                    <a:p>
                      <a:pPr algn="just" rtl="0" fontAlgn="ctr"/>
                      <a:r>
                        <a:rPr lang="es-MX" sz="900" b="0" i="0" u="none" strike="noStrike">
                          <a:solidFill>
                            <a:srgbClr val="000000"/>
                          </a:solidFill>
                          <a:effectLst/>
                          <a:latin typeface="Calibri" panose="020F0502020204030204" pitchFamily="34" charset="0"/>
                        </a:rPr>
                        <a:t>Infraestructuras lineales (hidrológica y eléctrica)</a:t>
                      </a:r>
                    </a:p>
                  </a:txBody>
                  <a:tcPr marL="4351" marR="4351" marT="43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extLst>
                  <a:ext uri="{0D108BD9-81ED-4DB2-BD59-A6C34878D82A}">
                    <a16:rowId xmlns:a16="http://schemas.microsoft.com/office/drawing/2014/main" val="391052384"/>
                  </a:ext>
                </a:extLst>
              </a:tr>
              <a:tr h="203138">
                <a:tc vMerge="1">
                  <a:txBody>
                    <a:bodyPr/>
                    <a:lstStyle/>
                    <a:p>
                      <a:endParaRPr lang="es-MX"/>
                    </a:p>
                  </a:txBody>
                  <a:tcPr/>
                </a:tc>
                <a:tc>
                  <a:txBody>
                    <a:bodyPr/>
                    <a:lstStyle/>
                    <a:p>
                      <a:pPr algn="just" rtl="0" fontAlgn="ctr"/>
                      <a:r>
                        <a:rPr lang="es-MX" sz="900" b="0" i="0" u="none" strike="noStrike">
                          <a:solidFill>
                            <a:srgbClr val="000000"/>
                          </a:solidFill>
                          <a:effectLst/>
                          <a:latin typeface="Calibri" panose="020F0502020204030204" pitchFamily="34" charset="0"/>
                        </a:rPr>
                        <a:t>Equipamiento</a:t>
                      </a:r>
                    </a:p>
                  </a:txBody>
                  <a:tcPr marL="4351" marR="4351" marT="43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extLst>
                  <a:ext uri="{0D108BD9-81ED-4DB2-BD59-A6C34878D82A}">
                    <a16:rowId xmlns:a16="http://schemas.microsoft.com/office/drawing/2014/main" val="3325803882"/>
                  </a:ext>
                </a:extLst>
              </a:tr>
              <a:tr h="0">
                <a:tc vMerge="1">
                  <a:txBody>
                    <a:bodyPr/>
                    <a:lstStyle/>
                    <a:p>
                      <a:endParaRPr lang="es-MX"/>
                    </a:p>
                  </a:txBody>
                  <a:tcPr/>
                </a:tc>
                <a:tc>
                  <a:txBody>
                    <a:bodyPr/>
                    <a:lstStyle/>
                    <a:p>
                      <a:pPr algn="just" rtl="0" fontAlgn="ctr"/>
                      <a:r>
                        <a:rPr lang="es-MX" sz="900" b="0" i="0" u="none" strike="noStrike">
                          <a:solidFill>
                            <a:srgbClr val="000000"/>
                          </a:solidFill>
                          <a:effectLst/>
                          <a:latin typeface="Calibri" panose="020F0502020204030204" pitchFamily="34" charset="0"/>
                        </a:rPr>
                        <a:t>Transporte Público </a:t>
                      </a:r>
                    </a:p>
                  </a:txBody>
                  <a:tcPr marL="4351" marR="4351" marT="43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extLst>
                  <a:ext uri="{0D108BD9-81ED-4DB2-BD59-A6C34878D82A}">
                    <a16:rowId xmlns:a16="http://schemas.microsoft.com/office/drawing/2014/main" val="1647386992"/>
                  </a:ext>
                </a:extLst>
              </a:tr>
              <a:tr h="91378">
                <a:tc vMerge="1">
                  <a:txBody>
                    <a:bodyPr/>
                    <a:lstStyle/>
                    <a:p>
                      <a:endParaRPr lang="es-MX"/>
                    </a:p>
                  </a:txBody>
                  <a:tcPr/>
                </a:tc>
                <a:tc>
                  <a:txBody>
                    <a:bodyPr/>
                    <a:lstStyle/>
                    <a:p>
                      <a:pPr algn="just" rtl="0" fontAlgn="ctr"/>
                      <a:r>
                        <a:rPr lang="es-MX" sz="900" b="0" i="0" u="none" strike="noStrike">
                          <a:solidFill>
                            <a:srgbClr val="000000"/>
                          </a:solidFill>
                          <a:effectLst/>
                          <a:latin typeface="Calibri" panose="020F0502020204030204" pitchFamily="34" charset="0"/>
                        </a:rPr>
                        <a:t>Vivienda </a:t>
                      </a:r>
                    </a:p>
                  </a:txBody>
                  <a:tcPr marL="4351" marR="4351" marT="43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extLst>
                  <a:ext uri="{0D108BD9-81ED-4DB2-BD59-A6C34878D82A}">
                    <a16:rowId xmlns:a16="http://schemas.microsoft.com/office/drawing/2014/main" val="4191773301"/>
                  </a:ext>
                </a:extLst>
              </a:tr>
              <a:tr h="91378">
                <a:tc vMerge="1">
                  <a:txBody>
                    <a:bodyPr/>
                    <a:lstStyle/>
                    <a:p>
                      <a:endParaRPr lang="es-MX"/>
                    </a:p>
                  </a:txBody>
                  <a:tcPr/>
                </a:tc>
                <a:tc>
                  <a:txBody>
                    <a:bodyPr/>
                    <a:lstStyle/>
                    <a:p>
                      <a:pPr algn="just" rtl="0" fontAlgn="ctr"/>
                      <a:r>
                        <a:rPr lang="es-MX" sz="900" b="0" i="0" u="none" strike="noStrike">
                          <a:solidFill>
                            <a:srgbClr val="000000"/>
                          </a:solidFill>
                          <a:effectLst/>
                          <a:latin typeface="Calibri" panose="020F0502020204030204" pitchFamily="34" charset="0"/>
                        </a:rPr>
                        <a:t>Riesgos </a:t>
                      </a:r>
                    </a:p>
                  </a:txBody>
                  <a:tcPr marL="4351" marR="4351" marT="43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extLst>
                  <a:ext uri="{0D108BD9-81ED-4DB2-BD59-A6C34878D82A}">
                    <a16:rowId xmlns:a16="http://schemas.microsoft.com/office/drawing/2014/main" val="71282640"/>
                  </a:ext>
                </a:extLst>
              </a:tr>
              <a:tr h="134891">
                <a:tc vMerge="1">
                  <a:txBody>
                    <a:bodyPr/>
                    <a:lstStyle/>
                    <a:p>
                      <a:endParaRPr lang="es-MX"/>
                    </a:p>
                  </a:txBody>
                  <a:tcPr/>
                </a:tc>
                <a:tc>
                  <a:txBody>
                    <a:bodyPr/>
                    <a:lstStyle/>
                    <a:p>
                      <a:pPr algn="just" rtl="0" fontAlgn="ctr"/>
                      <a:r>
                        <a:rPr lang="es-MX" sz="900" b="0" i="0" u="none" strike="noStrike">
                          <a:solidFill>
                            <a:srgbClr val="000000"/>
                          </a:solidFill>
                          <a:effectLst/>
                          <a:latin typeface="Calibri" panose="020F0502020204030204" pitchFamily="34" charset="0"/>
                        </a:rPr>
                        <a:t>Tenencia de la Tierra </a:t>
                      </a:r>
                    </a:p>
                  </a:txBody>
                  <a:tcPr marL="4351" marR="4351" marT="43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extLst>
                  <a:ext uri="{0D108BD9-81ED-4DB2-BD59-A6C34878D82A}">
                    <a16:rowId xmlns:a16="http://schemas.microsoft.com/office/drawing/2014/main" val="1407516365"/>
                  </a:ext>
                </a:extLst>
              </a:tr>
              <a:tr h="91378">
                <a:tc vMerge="1">
                  <a:txBody>
                    <a:bodyPr/>
                    <a:lstStyle/>
                    <a:p>
                      <a:endParaRPr lang="es-MX"/>
                    </a:p>
                  </a:txBody>
                  <a:tcPr/>
                </a:tc>
                <a:tc>
                  <a:txBody>
                    <a:bodyPr/>
                    <a:lstStyle/>
                    <a:p>
                      <a:pPr algn="just" rtl="0" fontAlgn="ctr"/>
                      <a:r>
                        <a:rPr lang="es-MX" sz="900" b="0" i="0" u="none" strike="noStrike">
                          <a:solidFill>
                            <a:srgbClr val="000000"/>
                          </a:solidFill>
                          <a:effectLst/>
                          <a:latin typeface="Calibri" panose="020F0502020204030204" pitchFamily="34" charset="0"/>
                        </a:rPr>
                        <a:t>Otros </a:t>
                      </a:r>
                    </a:p>
                  </a:txBody>
                  <a:tcPr marL="4351" marR="4351" marT="43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extLst>
                  <a:ext uri="{0D108BD9-81ED-4DB2-BD59-A6C34878D82A}">
                    <a16:rowId xmlns:a16="http://schemas.microsoft.com/office/drawing/2014/main" val="2274101820"/>
                  </a:ext>
                </a:extLst>
              </a:tr>
              <a:tr h="91378">
                <a:tc rowSpan="4">
                  <a:txBody>
                    <a:bodyPr/>
                    <a:lstStyle/>
                    <a:p>
                      <a:pPr algn="just" rtl="0" fontAlgn="ctr"/>
                      <a:r>
                        <a:rPr lang="es-MX" sz="900" b="0" i="0" u="none" strike="noStrike">
                          <a:solidFill>
                            <a:srgbClr val="000000"/>
                          </a:solidFill>
                          <a:effectLst/>
                          <a:latin typeface="Calibri" panose="020F0502020204030204" pitchFamily="34" charset="0"/>
                        </a:rPr>
                        <a:t>Social</a:t>
                      </a:r>
                    </a:p>
                  </a:txBody>
                  <a:tcPr marL="4351" marR="4351" marT="43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just" rtl="0" fontAlgn="ctr"/>
                      <a:r>
                        <a:rPr lang="es-MX" sz="900" b="0" i="0" u="none" strike="noStrike">
                          <a:solidFill>
                            <a:srgbClr val="000000"/>
                          </a:solidFill>
                          <a:effectLst/>
                          <a:latin typeface="Calibri" panose="020F0502020204030204" pitchFamily="34" charset="0"/>
                        </a:rPr>
                        <a:t>Seguridad</a:t>
                      </a:r>
                    </a:p>
                  </a:txBody>
                  <a:tcPr marL="4351" marR="4351" marT="43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extLst>
                  <a:ext uri="{0D108BD9-81ED-4DB2-BD59-A6C34878D82A}">
                    <a16:rowId xmlns:a16="http://schemas.microsoft.com/office/drawing/2014/main" val="2110065043"/>
                  </a:ext>
                </a:extLst>
              </a:tr>
              <a:tr h="91378">
                <a:tc vMerge="1">
                  <a:txBody>
                    <a:bodyPr/>
                    <a:lstStyle/>
                    <a:p>
                      <a:endParaRPr lang="es-MX"/>
                    </a:p>
                  </a:txBody>
                  <a:tcPr/>
                </a:tc>
                <a:tc>
                  <a:txBody>
                    <a:bodyPr/>
                    <a:lstStyle/>
                    <a:p>
                      <a:pPr algn="just" rtl="0" fontAlgn="ctr"/>
                      <a:r>
                        <a:rPr lang="es-MX" sz="900" b="0" i="0" u="none" strike="noStrike">
                          <a:solidFill>
                            <a:srgbClr val="000000"/>
                          </a:solidFill>
                          <a:effectLst/>
                          <a:latin typeface="Calibri" panose="020F0502020204030204" pitchFamily="34" charset="0"/>
                        </a:rPr>
                        <a:t>Salud Pública</a:t>
                      </a:r>
                    </a:p>
                  </a:txBody>
                  <a:tcPr marL="4351" marR="4351" marT="43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extLst>
                  <a:ext uri="{0D108BD9-81ED-4DB2-BD59-A6C34878D82A}">
                    <a16:rowId xmlns:a16="http://schemas.microsoft.com/office/drawing/2014/main" val="680540410"/>
                  </a:ext>
                </a:extLst>
              </a:tr>
              <a:tr h="91378">
                <a:tc vMerge="1">
                  <a:txBody>
                    <a:bodyPr/>
                    <a:lstStyle/>
                    <a:p>
                      <a:endParaRPr lang="es-MX"/>
                    </a:p>
                  </a:txBody>
                  <a:tcPr/>
                </a:tc>
                <a:tc>
                  <a:txBody>
                    <a:bodyPr/>
                    <a:lstStyle/>
                    <a:p>
                      <a:pPr algn="just" rtl="0" fontAlgn="ctr"/>
                      <a:r>
                        <a:rPr lang="es-MX" sz="900" b="0" i="0" u="none" strike="noStrike">
                          <a:solidFill>
                            <a:srgbClr val="000000"/>
                          </a:solidFill>
                          <a:effectLst/>
                          <a:latin typeface="Calibri" panose="020F0502020204030204" pitchFamily="34" charset="0"/>
                        </a:rPr>
                        <a:t>Vivienda </a:t>
                      </a:r>
                    </a:p>
                  </a:txBody>
                  <a:tcPr marL="4351" marR="4351" marT="43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extLst>
                  <a:ext uri="{0D108BD9-81ED-4DB2-BD59-A6C34878D82A}">
                    <a16:rowId xmlns:a16="http://schemas.microsoft.com/office/drawing/2014/main" val="1977570190"/>
                  </a:ext>
                </a:extLst>
              </a:tr>
              <a:tr h="91378">
                <a:tc vMerge="1">
                  <a:txBody>
                    <a:bodyPr/>
                    <a:lstStyle/>
                    <a:p>
                      <a:endParaRPr lang="es-MX"/>
                    </a:p>
                  </a:txBody>
                  <a:tcPr/>
                </a:tc>
                <a:tc>
                  <a:txBody>
                    <a:bodyPr/>
                    <a:lstStyle/>
                    <a:p>
                      <a:pPr algn="just" rtl="0" fontAlgn="ctr"/>
                      <a:r>
                        <a:rPr lang="es-MX" sz="900" b="0" i="0" u="none" strike="noStrike">
                          <a:solidFill>
                            <a:srgbClr val="000000"/>
                          </a:solidFill>
                          <a:effectLst/>
                          <a:latin typeface="Calibri" panose="020F0502020204030204" pitchFamily="34" charset="0"/>
                        </a:rPr>
                        <a:t>Otros</a:t>
                      </a:r>
                    </a:p>
                  </a:txBody>
                  <a:tcPr marL="4351" marR="4351" marT="43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extLst>
                  <a:ext uri="{0D108BD9-81ED-4DB2-BD59-A6C34878D82A}">
                    <a16:rowId xmlns:a16="http://schemas.microsoft.com/office/drawing/2014/main" val="1992229927"/>
                  </a:ext>
                </a:extLst>
              </a:tr>
              <a:tr h="134891">
                <a:tc rowSpan="6">
                  <a:txBody>
                    <a:bodyPr/>
                    <a:lstStyle/>
                    <a:p>
                      <a:pPr algn="just" rtl="0" fontAlgn="ctr"/>
                      <a:r>
                        <a:rPr lang="es-MX" sz="900" b="0" i="0" u="none" strike="noStrike">
                          <a:solidFill>
                            <a:srgbClr val="000000"/>
                          </a:solidFill>
                          <a:effectLst/>
                          <a:latin typeface="Calibri" panose="020F0502020204030204" pitchFamily="34" charset="0"/>
                        </a:rPr>
                        <a:t>Económico </a:t>
                      </a:r>
                    </a:p>
                  </a:txBody>
                  <a:tcPr marL="4351" marR="4351" marT="43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just" rtl="0" fontAlgn="ctr"/>
                      <a:r>
                        <a:rPr lang="es-MX" sz="900" b="0" i="0" u="none" strike="noStrike">
                          <a:solidFill>
                            <a:srgbClr val="000000"/>
                          </a:solidFill>
                          <a:effectLst/>
                          <a:latin typeface="Calibri" panose="020F0502020204030204" pitchFamily="34" charset="0"/>
                        </a:rPr>
                        <a:t>Actividades sector primario</a:t>
                      </a:r>
                    </a:p>
                  </a:txBody>
                  <a:tcPr marL="4351" marR="4351" marT="43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extLst>
                  <a:ext uri="{0D108BD9-81ED-4DB2-BD59-A6C34878D82A}">
                    <a16:rowId xmlns:a16="http://schemas.microsoft.com/office/drawing/2014/main" val="621627177"/>
                  </a:ext>
                </a:extLst>
              </a:tr>
              <a:tr h="91378">
                <a:tc vMerge="1">
                  <a:txBody>
                    <a:bodyPr/>
                    <a:lstStyle/>
                    <a:p>
                      <a:endParaRPr lang="es-MX"/>
                    </a:p>
                  </a:txBody>
                  <a:tcPr/>
                </a:tc>
                <a:tc>
                  <a:txBody>
                    <a:bodyPr/>
                    <a:lstStyle/>
                    <a:p>
                      <a:pPr algn="just" rtl="0" fontAlgn="ctr"/>
                      <a:r>
                        <a:rPr lang="es-MX" sz="900" b="0" i="0" u="none" strike="noStrike">
                          <a:solidFill>
                            <a:srgbClr val="000000"/>
                          </a:solidFill>
                          <a:effectLst/>
                          <a:latin typeface="Calibri" panose="020F0502020204030204" pitchFamily="34" charset="0"/>
                        </a:rPr>
                        <a:t>Comercio</a:t>
                      </a:r>
                    </a:p>
                  </a:txBody>
                  <a:tcPr marL="4351" marR="4351" marT="43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extLst>
                  <a:ext uri="{0D108BD9-81ED-4DB2-BD59-A6C34878D82A}">
                    <a16:rowId xmlns:a16="http://schemas.microsoft.com/office/drawing/2014/main" val="3422449895"/>
                  </a:ext>
                </a:extLst>
              </a:tr>
              <a:tr h="91378">
                <a:tc vMerge="1">
                  <a:txBody>
                    <a:bodyPr/>
                    <a:lstStyle/>
                    <a:p>
                      <a:endParaRPr lang="es-MX"/>
                    </a:p>
                  </a:txBody>
                  <a:tcPr/>
                </a:tc>
                <a:tc>
                  <a:txBody>
                    <a:bodyPr/>
                    <a:lstStyle/>
                    <a:p>
                      <a:pPr algn="just" rtl="0" fontAlgn="ctr"/>
                      <a:r>
                        <a:rPr lang="es-MX" sz="900" b="0" i="0" u="none" strike="noStrike">
                          <a:solidFill>
                            <a:srgbClr val="000000"/>
                          </a:solidFill>
                          <a:effectLst/>
                          <a:latin typeface="Calibri" panose="020F0502020204030204" pitchFamily="34" charset="0"/>
                        </a:rPr>
                        <a:t>Turismo</a:t>
                      </a:r>
                    </a:p>
                  </a:txBody>
                  <a:tcPr marL="4351" marR="4351" marT="43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extLst>
                  <a:ext uri="{0D108BD9-81ED-4DB2-BD59-A6C34878D82A}">
                    <a16:rowId xmlns:a16="http://schemas.microsoft.com/office/drawing/2014/main" val="1901142524"/>
                  </a:ext>
                </a:extLst>
              </a:tr>
              <a:tr h="265432">
                <a:tc vMerge="1">
                  <a:txBody>
                    <a:bodyPr/>
                    <a:lstStyle/>
                    <a:p>
                      <a:endParaRPr lang="es-MX"/>
                    </a:p>
                  </a:txBody>
                  <a:tcPr/>
                </a:tc>
                <a:tc>
                  <a:txBody>
                    <a:bodyPr/>
                    <a:lstStyle/>
                    <a:p>
                      <a:pPr algn="just" rtl="0" fontAlgn="ctr"/>
                      <a:r>
                        <a:rPr lang="es-MX" sz="900" b="0" i="0" u="none" strike="noStrike">
                          <a:solidFill>
                            <a:srgbClr val="000000"/>
                          </a:solidFill>
                          <a:effectLst/>
                          <a:latin typeface="Calibri" panose="020F0502020204030204" pitchFamily="34" charset="0"/>
                        </a:rPr>
                        <a:t>Activación economía y productores locales</a:t>
                      </a:r>
                    </a:p>
                  </a:txBody>
                  <a:tcPr marL="4351" marR="4351" marT="43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extLst>
                  <a:ext uri="{0D108BD9-81ED-4DB2-BD59-A6C34878D82A}">
                    <a16:rowId xmlns:a16="http://schemas.microsoft.com/office/drawing/2014/main" val="1515324778"/>
                  </a:ext>
                </a:extLst>
              </a:tr>
              <a:tr h="91378">
                <a:tc vMerge="1">
                  <a:txBody>
                    <a:bodyPr/>
                    <a:lstStyle/>
                    <a:p>
                      <a:endParaRPr lang="es-MX"/>
                    </a:p>
                  </a:txBody>
                  <a:tcPr/>
                </a:tc>
                <a:tc>
                  <a:txBody>
                    <a:bodyPr/>
                    <a:lstStyle/>
                    <a:p>
                      <a:pPr algn="just" rtl="0" fontAlgn="ctr"/>
                      <a:r>
                        <a:rPr lang="es-MX" sz="900" b="0" i="0" u="none" strike="noStrike">
                          <a:solidFill>
                            <a:srgbClr val="000000"/>
                          </a:solidFill>
                          <a:effectLst/>
                          <a:latin typeface="Calibri" panose="020F0502020204030204" pitchFamily="34" charset="0"/>
                        </a:rPr>
                        <a:t>Empleo </a:t>
                      </a:r>
                    </a:p>
                  </a:txBody>
                  <a:tcPr marL="4351" marR="4351" marT="43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extLst>
                  <a:ext uri="{0D108BD9-81ED-4DB2-BD59-A6C34878D82A}">
                    <a16:rowId xmlns:a16="http://schemas.microsoft.com/office/drawing/2014/main" val="1341864068"/>
                  </a:ext>
                </a:extLst>
              </a:tr>
              <a:tr h="91378">
                <a:tc vMerge="1">
                  <a:txBody>
                    <a:bodyPr/>
                    <a:lstStyle/>
                    <a:p>
                      <a:endParaRPr lang="es-MX"/>
                    </a:p>
                  </a:txBody>
                  <a:tcPr/>
                </a:tc>
                <a:tc>
                  <a:txBody>
                    <a:bodyPr/>
                    <a:lstStyle/>
                    <a:p>
                      <a:pPr algn="just" rtl="0" fontAlgn="ctr"/>
                      <a:r>
                        <a:rPr lang="es-MX" sz="900" b="0" i="0" u="none" strike="noStrike">
                          <a:solidFill>
                            <a:srgbClr val="000000"/>
                          </a:solidFill>
                          <a:effectLst/>
                          <a:latin typeface="Calibri" panose="020F0502020204030204" pitchFamily="34" charset="0"/>
                        </a:rPr>
                        <a:t>Otros </a:t>
                      </a:r>
                    </a:p>
                  </a:txBody>
                  <a:tcPr marL="4351" marR="4351" marT="43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extLst>
                  <a:ext uri="{0D108BD9-81ED-4DB2-BD59-A6C34878D82A}">
                    <a16:rowId xmlns:a16="http://schemas.microsoft.com/office/drawing/2014/main" val="347021484"/>
                  </a:ext>
                </a:extLst>
              </a:tr>
              <a:tr h="134891">
                <a:tc rowSpan="6">
                  <a:txBody>
                    <a:bodyPr/>
                    <a:lstStyle/>
                    <a:p>
                      <a:pPr algn="just" rtl="0" fontAlgn="ctr"/>
                      <a:r>
                        <a:rPr lang="es-MX" sz="900" b="0" i="0" u="none" strike="noStrike">
                          <a:solidFill>
                            <a:srgbClr val="000000"/>
                          </a:solidFill>
                          <a:effectLst/>
                          <a:latin typeface="Calibri" panose="020F0502020204030204" pitchFamily="34" charset="0"/>
                        </a:rPr>
                        <a:t>Administrativo</a:t>
                      </a:r>
                    </a:p>
                  </a:txBody>
                  <a:tcPr marL="4351" marR="4351" marT="43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just" rtl="0" fontAlgn="ctr"/>
                      <a:r>
                        <a:rPr lang="es-MX" sz="900" b="0" i="0" u="none" strike="noStrike">
                          <a:solidFill>
                            <a:srgbClr val="000000"/>
                          </a:solidFill>
                          <a:effectLst/>
                          <a:latin typeface="Calibri" panose="020F0502020204030204" pitchFamily="34" charset="0"/>
                        </a:rPr>
                        <a:t>Marco Reglamentario </a:t>
                      </a:r>
                    </a:p>
                  </a:txBody>
                  <a:tcPr marL="4351" marR="4351" marT="43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extLst>
                  <a:ext uri="{0D108BD9-81ED-4DB2-BD59-A6C34878D82A}">
                    <a16:rowId xmlns:a16="http://schemas.microsoft.com/office/drawing/2014/main" val="1472977305"/>
                  </a:ext>
                </a:extLst>
              </a:tr>
              <a:tr h="200162">
                <a:tc vMerge="1">
                  <a:txBody>
                    <a:bodyPr/>
                    <a:lstStyle/>
                    <a:p>
                      <a:endParaRPr lang="es-MX"/>
                    </a:p>
                  </a:txBody>
                  <a:tcPr/>
                </a:tc>
                <a:tc>
                  <a:txBody>
                    <a:bodyPr/>
                    <a:lstStyle/>
                    <a:p>
                      <a:pPr algn="just" rtl="0" fontAlgn="ctr"/>
                      <a:r>
                        <a:rPr lang="es-MX" sz="900" b="0" i="0" u="none" strike="noStrike">
                          <a:solidFill>
                            <a:srgbClr val="000000"/>
                          </a:solidFill>
                          <a:effectLst/>
                          <a:latin typeface="Calibri" panose="020F0502020204030204" pitchFamily="34" charset="0"/>
                        </a:rPr>
                        <a:t>Finanzas Públicas Municipales </a:t>
                      </a:r>
                    </a:p>
                  </a:txBody>
                  <a:tcPr marL="4351" marR="4351" marT="43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extLst>
                  <a:ext uri="{0D108BD9-81ED-4DB2-BD59-A6C34878D82A}">
                    <a16:rowId xmlns:a16="http://schemas.microsoft.com/office/drawing/2014/main" val="2329998473"/>
                  </a:ext>
                </a:extLst>
              </a:tr>
              <a:tr h="134891">
                <a:tc vMerge="1">
                  <a:txBody>
                    <a:bodyPr/>
                    <a:lstStyle/>
                    <a:p>
                      <a:endParaRPr lang="es-MX"/>
                    </a:p>
                  </a:txBody>
                  <a:tcPr/>
                </a:tc>
                <a:tc>
                  <a:txBody>
                    <a:bodyPr/>
                    <a:lstStyle/>
                    <a:p>
                      <a:pPr algn="just" rtl="0" fontAlgn="ctr"/>
                      <a:r>
                        <a:rPr lang="es-MX" sz="900" b="0" i="0" u="none" strike="noStrike">
                          <a:solidFill>
                            <a:srgbClr val="000000"/>
                          </a:solidFill>
                          <a:effectLst/>
                          <a:latin typeface="Calibri" panose="020F0502020204030204" pitchFamily="34" charset="0"/>
                        </a:rPr>
                        <a:t>Políticas Públicas OT </a:t>
                      </a:r>
                    </a:p>
                  </a:txBody>
                  <a:tcPr marL="4351" marR="4351" marT="43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extLst>
                  <a:ext uri="{0D108BD9-81ED-4DB2-BD59-A6C34878D82A}">
                    <a16:rowId xmlns:a16="http://schemas.microsoft.com/office/drawing/2014/main" val="352290467"/>
                  </a:ext>
                </a:extLst>
              </a:tr>
              <a:tr h="134891">
                <a:tc vMerge="1">
                  <a:txBody>
                    <a:bodyPr/>
                    <a:lstStyle/>
                    <a:p>
                      <a:endParaRPr lang="es-MX"/>
                    </a:p>
                  </a:txBody>
                  <a:tcPr/>
                </a:tc>
                <a:tc>
                  <a:txBody>
                    <a:bodyPr/>
                    <a:lstStyle/>
                    <a:p>
                      <a:pPr algn="just" rtl="0" fontAlgn="ctr"/>
                      <a:r>
                        <a:rPr lang="es-MX" sz="900" b="0" i="0" u="none" strike="noStrike">
                          <a:solidFill>
                            <a:srgbClr val="000000"/>
                          </a:solidFill>
                          <a:effectLst/>
                          <a:latin typeface="Calibri" panose="020F0502020204030204" pitchFamily="34" charset="0"/>
                        </a:rPr>
                        <a:t>Profesionalización </a:t>
                      </a:r>
                    </a:p>
                  </a:txBody>
                  <a:tcPr marL="4351" marR="4351" marT="43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extLst>
                  <a:ext uri="{0D108BD9-81ED-4DB2-BD59-A6C34878D82A}">
                    <a16:rowId xmlns:a16="http://schemas.microsoft.com/office/drawing/2014/main" val="564395754"/>
                  </a:ext>
                </a:extLst>
              </a:tr>
              <a:tr h="200162">
                <a:tc vMerge="1">
                  <a:txBody>
                    <a:bodyPr/>
                    <a:lstStyle/>
                    <a:p>
                      <a:endParaRPr lang="es-MX"/>
                    </a:p>
                  </a:txBody>
                  <a:tcPr/>
                </a:tc>
                <a:tc>
                  <a:txBody>
                    <a:bodyPr/>
                    <a:lstStyle/>
                    <a:p>
                      <a:pPr algn="just" rtl="0" fontAlgn="ctr"/>
                      <a:r>
                        <a:rPr lang="es-MX" sz="900" b="0" i="0" u="none" strike="noStrike">
                          <a:solidFill>
                            <a:srgbClr val="000000"/>
                          </a:solidFill>
                          <a:effectLst/>
                          <a:latin typeface="Calibri" panose="020F0502020204030204" pitchFamily="34" charset="0"/>
                        </a:rPr>
                        <a:t>Registros Administrativos </a:t>
                      </a:r>
                    </a:p>
                  </a:txBody>
                  <a:tcPr marL="4351" marR="4351" marT="43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extLst>
                  <a:ext uri="{0D108BD9-81ED-4DB2-BD59-A6C34878D82A}">
                    <a16:rowId xmlns:a16="http://schemas.microsoft.com/office/drawing/2014/main" val="562851715"/>
                  </a:ext>
                </a:extLst>
              </a:tr>
              <a:tr h="91378">
                <a:tc vMerge="1">
                  <a:txBody>
                    <a:bodyPr/>
                    <a:lstStyle/>
                    <a:p>
                      <a:endParaRPr lang="es-MX"/>
                    </a:p>
                  </a:txBody>
                  <a:tcPr/>
                </a:tc>
                <a:tc>
                  <a:txBody>
                    <a:bodyPr/>
                    <a:lstStyle/>
                    <a:p>
                      <a:pPr algn="just" rtl="0" fontAlgn="ctr"/>
                      <a:r>
                        <a:rPr lang="es-MX" sz="900" b="0" i="0" u="none" strike="noStrike" dirty="0">
                          <a:solidFill>
                            <a:srgbClr val="000000"/>
                          </a:solidFill>
                          <a:effectLst/>
                          <a:latin typeface="Calibri" panose="020F0502020204030204" pitchFamily="34" charset="0"/>
                        </a:rPr>
                        <a:t>Otros </a:t>
                      </a:r>
                    </a:p>
                  </a:txBody>
                  <a:tcPr marL="4351" marR="4351" marT="43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extLst>
                  <a:ext uri="{0D108BD9-81ED-4DB2-BD59-A6C34878D82A}">
                    <a16:rowId xmlns:a16="http://schemas.microsoft.com/office/drawing/2014/main" val="2566251850"/>
                  </a:ext>
                </a:extLst>
              </a:tr>
            </a:tbl>
          </a:graphicData>
        </a:graphic>
      </p:graphicFrame>
      <p:sp>
        <p:nvSpPr>
          <p:cNvPr id="8" name="CuadroTexto 7">
            <a:extLst>
              <a:ext uri="{FF2B5EF4-FFF2-40B4-BE49-F238E27FC236}">
                <a16:creationId xmlns:a16="http://schemas.microsoft.com/office/drawing/2014/main" id="{0FDF9341-17AF-9299-0443-E308489EB8F1}"/>
              </a:ext>
            </a:extLst>
          </p:cNvPr>
          <p:cNvSpPr txBox="1"/>
          <p:nvPr/>
        </p:nvSpPr>
        <p:spPr>
          <a:xfrm>
            <a:off x="1681334" y="5720715"/>
            <a:ext cx="8430075" cy="830997"/>
          </a:xfrm>
          <a:prstGeom prst="rect">
            <a:avLst/>
          </a:prstGeom>
          <a:noFill/>
        </p:spPr>
        <p:txBody>
          <a:bodyPr wrap="square">
            <a:spAutoFit/>
          </a:bodyPr>
          <a:lstStyle/>
          <a:p>
            <a:pPr marL="41910" algn="just" fontAlgn="base"/>
            <a:r>
              <a:rPr lang="es-MX" sz="1600" b="1"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Temas principales: </a:t>
            </a:r>
            <a:r>
              <a:rPr lang="es-MX" sz="16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1. </a:t>
            </a:r>
            <a:r>
              <a:rPr lang="es-MX" sz="16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Infraestructura vial, 2. Seguridad, 3. Agua potable y drenaje (servicio e infraestructura), 4. Servicio de Residuos Sólidos Urbanos, 5. Falta de equipamiento urbano (especialmente deportivo y recreativo)</a:t>
            </a:r>
            <a:endParaRPr lang="es-MX" sz="1600" dirty="0">
              <a:effectLst/>
              <a:latin typeface="Century Gothic" panose="020B0502020202020204" pitchFamily="34" charset="0"/>
              <a:ea typeface="Times New Roman" panose="02020603050405020304" pitchFamily="18" charset="0"/>
              <a:cs typeface="Times New Roman" panose="02020603050405020304" pitchFamily="18" charset="0"/>
            </a:endParaRPr>
          </a:p>
        </p:txBody>
      </p:sp>
      <p:pic>
        <p:nvPicPr>
          <p:cNvPr id="2" name="Imagen 1">
            <a:extLst>
              <a:ext uri="{FF2B5EF4-FFF2-40B4-BE49-F238E27FC236}">
                <a16:creationId xmlns:a16="http://schemas.microsoft.com/office/drawing/2014/main" id="{8D379810-2DD4-5FCA-3523-9137FF96A2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09413"/>
            <a:ext cx="1581150" cy="1581150"/>
          </a:xfrm>
          <a:prstGeom prst="rect">
            <a:avLst/>
          </a:prstGeom>
        </p:spPr>
      </p:pic>
      <p:pic>
        <p:nvPicPr>
          <p:cNvPr id="7" name="Imagen 6">
            <a:extLst>
              <a:ext uri="{FF2B5EF4-FFF2-40B4-BE49-F238E27FC236}">
                <a16:creationId xmlns:a16="http://schemas.microsoft.com/office/drawing/2014/main" id="{88115263-09D6-FE0A-8D3A-CF8CEB08B2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6749" y="6035301"/>
            <a:ext cx="1560576" cy="652272"/>
          </a:xfrm>
          <a:prstGeom prst="rect">
            <a:avLst/>
          </a:prstGeom>
        </p:spPr>
      </p:pic>
    </p:spTree>
    <p:extLst>
      <p:ext uri="{BB962C8B-B14F-4D97-AF65-F5344CB8AC3E}">
        <p14:creationId xmlns:p14="http://schemas.microsoft.com/office/powerpoint/2010/main" val="700019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F5AD2F3-6CF8-494F-9C0C-FA89AFCA1CA5}"/>
              </a:ext>
            </a:extLst>
          </p:cNvPr>
          <p:cNvSpPr txBox="1"/>
          <p:nvPr/>
        </p:nvSpPr>
        <p:spPr>
          <a:xfrm>
            <a:off x="407368" y="332656"/>
            <a:ext cx="6091084" cy="369332"/>
          </a:xfrm>
          <a:prstGeom prst="rect">
            <a:avLst/>
          </a:prstGeom>
          <a:noFill/>
        </p:spPr>
        <p:txBody>
          <a:bodyPr wrap="square">
            <a:spAutoFit/>
          </a:bodyPr>
          <a:lstStyle/>
          <a:p>
            <a:r>
              <a:rPr lang="es-ES" sz="1800" i="1" dirty="0">
                <a:effectLst/>
                <a:latin typeface="Century Gothic" panose="020B0502020202020204" pitchFamily="34" charset="0"/>
                <a:ea typeface="Times New Roman" panose="02020603050405020304" pitchFamily="18" charset="0"/>
              </a:rPr>
              <a:t>Resultados de mesas de niños, niñas y adolescentes</a:t>
            </a:r>
            <a:endParaRPr lang="es-MX" i="1" dirty="0">
              <a:latin typeface="Century Gothic" panose="020B0502020202020204" pitchFamily="34" charset="0"/>
            </a:endParaRPr>
          </a:p>
        </p:txBody>
      </p:sp>
      <p:graphicFrame>
        <p:nvGraphicFramePr>
          <p:cNvPr id="3" name="Tabla 2">
            <a:extLst>
              <a:ext uri="{FF2B5EF4-FFF2-40B4-BE49-F238E27FC236}">
                <a16:creationId xmlns:a16="http://schemas.microsoft.com/office/drawing/2014/main" id="{69824183-6BCE-4EB3-A4A9-40CF5F1141CB}"/>
              </a:ext>
            </a:extLst>
          </p:cNvPr>
          <p:cNvGraphicFramePr>
            <a:graphicFrameLocks noGrp="1"/>
          </p:cNvGraphicFramePr>
          <p:nvPr/>
        </p:nvGraphicFramePr>
        <p:xfrm>
          <a:off x="398433" y="980728"/>
          <a:ext cx="5233740" cy="3562673"/>
        </p:xfrm>
        <a:graphic>
          <a:graphicData uri="http://schemas.openxmlformats.org/drawingml/2006/table">
            <a:tbl>
              <a:tblPr firstRow="1" firstCol="1" bandRow="1"/>
              <a:tblGrid>
                <a:gridCol w="1554518">
                  <a:extLst>
                    <a:ext uri="{9D8B030D-6E8A-4147-A177-3AD203B41FA5}">
                      <a16:colId xmlns:a16="http://schemas.microsoft.com/office/drawing/2014/main" val="2692033895"/>
                    </a:ext>
                  </a:extLst>
                </a:gridCol>
                <a:gridCol w="2124704">
                  <a:extLst>
                    <a:ext uri="{9D8B030D-6E8A-4147-A177-3AD203B41FA5}">
                      <a16:colId xmlns:a16="http://schemas.microsoft.com/office/drawing/2014/main" val="845496314"/>
                    </a:ext>
                  </a:extLst>
                </a:gridCol>
                <a:gridCol w="1554518">
                  <a:extLst>
                    <a:ext uri="{9D8B030D-6E8A-4147-A177-3AD203B41FA5}">
                      <a16:colId xmlns:a16="http://schemas.microsoft.com/office/drawing/2014/main" val="1263720403"/>
                    </a:ext>
                  </a:extLst>
                </a:gridCol>
              </a:tblGrid>
              <a:tr h="198120">
                <a:tc>
                  <a:txBody>
                    <a:bodyPr/>
                    <a:lstStyle/>
                    <a:p>
                      <a:pPr algn="ctr">
                        <a:lnSpc>
                          <a:spcPct val="107000"/>
                        </a:lnSpc>
                      </a:pPr>
                      <a:r>
                        <a:rPr lang="es-MX" sz="1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Subsistema</a:t>
                      </a:r>
                      <a:endParaRPr lang="es-MX"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07000"/>
                        </a:lnSpc>
                      </a:pPr>
                      <a:r>
                        <a:rPr lang="es-MX" sz="1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Tema específico</a:t>
                      </a:r>
                      <a:endParaRPr lang="es-MX"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07000"/>
                        </a:lnSpc>
                      </a:pPr>
                      <a:r>
                        <a:rPr lang="es-MX"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Elemento territorial que les gustaría</a:t>
                      </a:r>
                      <a:endParaRPr lang="es-MX"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2875841"/>
                  </a:ext>
                </a:extLst>
              </a:tr>
              <a:tr h="148590">
                <a:tc>
                  <a:txBody>
                    <a:bodyPr/>
                    <a:lstStyle/>
                    <a:p>
                      <a:pPr algn="just">
                        <a:lnSpc>
                          <a:spcPct val="107000"/>
                        </a:lnSpc>
                      </a:pPr>
                      <a:r>
                        <a:rPr lang="es-MX"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Medio Físico Natural</a:t>
                      </a:r>
                      <a:endParaRPr lang="es-MX"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pPr>
                      <a:r>
                        <a:rPr lang="es-MX"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Contaminación (agua, suelo, aire)</a:t>
                      </a:r>
                      <a:endParaRPr lang="es-MX"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es-MX"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s-MX"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1932826"/>
                  </a:ext>
                </a:extLst>
              </a:tr>
              <a:tr h="148590">
                <a:tc>
                  <a:txBody>
                    <a:bodyPr/>
                    <a:lstStyle/>
                    <a:p>
                      <a:pPr algn="just">
                        <a:lnSpc>
                          <a:spcPct val="107000"/>
                        </a:lnSpc>
                      </a:pPr>
                      <a:r>
                        <a:rPr lang="es-MX"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Medio Físico Transformado</a:t>
                      </a:r>
                      <a:endParaRPr lang="es-MX"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pPr>
                      <a:r>
                        <a:rPr lang="es-MX"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Transporte Público</a:t>
                      </a:r>
                      <a:endParaRPr lang="es-MX"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es-MX"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endParaRPr lang="es-MX"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10058"/>
                  </a:ext>
                </a:extLst>
              </a:tr>
              <a:tr h="148590">
                <a:tc>
                  <a:txBody>
                    <a:bodyPr/>
                    <a:lstStyle/>
                    <a:p>
                      <a:pPr algn="just">
                        <a:lnSpc>
                          <a:spcPct val="107000"/>
                        </a:lnSpc>
                      </a:pPr>
                      <a:r>
                        <a:rPr lang="es-MX"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Medio Físico Transformado</a:t>
                      </a:r>
                      <a:endParaRPr lang="es-MX"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pPr>
                      <a:r>
                        <a:rPr lang="es-MX"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S.U. Agua y Drenaje</a:t>
                      </a:r>
                      <a:endParaRPr lang="es-MX"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es-MX"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a:t>
                      </a:r>
                      <a:endParaRPr lang="es-MX"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4750484"/>
                  </a:ext>
                </a:extLst>
              </a:tr>
              <a:tr h="148590">
                <a:tc>
                  <a:txBody>
                    <a:bodyPr/>
                    <a:lstStyle/>
                    <a:p>
                      <a:pPr algn="just">
                        <a:lnSpc>
                          <a:spcPct val="107000"/>
                        </a:lnSpc>
                      </a:pPr>
                      <a:r>
                        <a:rPr lang="es-MX"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Medio Físico Transformado</a:t>
                      </a:r>
                      <a:endParaRPr lang="es-MX"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pPr>
                      <a:r>
                        <a:rPr lang="es-MX"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S.U. Limpia</a:t>
                      </a:r>
                      <a:endParaRPr lang="es-MX"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es-MX"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a:t>
                      </a:r>
                      <a:endParaRPr lang="es-MX"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7309748"/>
                  </a:ext>
                </a:extLst>
              </a:tr>
              <a:tr h="148590">
                <a:tc>
                  <a:txBody>
                    <a:bodyPr/>
                    <a:lstStyle/>
                    <a:p>
                      <a:pPr algn="just">
                        <a:lnSpc>
                          <a:spcPct val="107000"/>
                        </a:lnSpc>
                      </a:pPr>
                      <a:r>
                        <a:rPr lang="es-MX"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Medio Físico Transformado</a:t>
                      </a:r>
                      <a:endParaRPr lang="es-MX"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pPr>
                      <a:r>
                        <a:rPr lang="es-MX"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S.U. Luz eléctrica y alumbrado público</a:t>
                      </a:r>
                      <a:endParaRPr lang="es-MX"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es-MX"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s-MX"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1474461"/>
                  </a:ext>
                </a:extLst>
              </a:tr>
              <a:tr h="148590">
                <a:tc>
                  <a:txBody>
                    <a:bodyPr/>
                    <a:lstStyle/>
                    <a:p>
                      <a:pPr algn="just">
                        <a:lnSpc>
                          <a:spcPct val="107000"/>
                        </a:lnSpc>
                      </a:pPr>
                      <a:r>
                        <a:rPr lang="es-MX"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Social</a:t>
                      </a:r>
                      <a:endParaRPr lang="es-MX"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pPr>
                      <a:r>
                        <a:rPr lang="es-MX"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Seguridad</a:t>
                      </a:r>
                      <a:endParaRPr lang="es-MX"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es-MX"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s-MX"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602867"/>
                  </a:ext>
                </a:extLst>
              </a:tr>
              <a:tr h="148590">
                <a:tc>
                  <a:txBody>
                    <a:bodyPr/>
                    <a:lstStyle/>
                    <a:p>
                      <a:pPr algn="just">
                        <a:lnSpc>
                          <a:spcPct val="107000"/>
                        </a:lnSpc>
                      </a:pPr>
                      <a:r>
                        <a:rPr lang="es-MX"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Medio Físico Natural</a:t>
                      </a:r>
                      <a:endParaRPr lang="es-MX"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pPr>
                      <a:r>
                        <a:rPr lang="es-MX"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Deforestación</a:t>
                      </a:r>
                      <a:endParaRPr lang="es-MX"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es-MX"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9</a:t>
                      </a:r>
                      <a:endParaRPr lang="es-MX"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1734241"/>
                  </a:ext>
                </a:extLst>
              </a:tr>
              <a:tr h="148590">
                <a:tc>
                  <a:txBody>
                    <a:bodyPr/>
                    <a:lstStyle/>
                    <a:p>
                      <a:pPr algn="just">
                        <a:lnSpc>
                          <a:spcPct val="107000"/>
                        </a:lnSpc>
                      </a:pPr>
                      <a:r>
                        <a:rPr lang="es-MX"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Medio Físico Transformado</a:t>
                      </a:r>
                      <a:endParaRPr lang="es-MX"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pPr>
                      <a:r>
                        <a:rPr lang="es-MX"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Infraestructura vial</a:t>
                      </a:r>
                      <a:endParaRPr lang="es-MX"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es-MX"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a:t>
                      </a:r>
                      <a:endParaRPr lang="es-MX"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068185"/>
                  </a:ext>
                </a:extLst>
              </a:tr>
              <a:tr h="148590">
                <a:tc>
                  <a:txBody>
                    <a:bodyPr/>
                    <a:lstStyle/>
                    <a:p>
                      <a:pPr algn="just">
                        <a:lnSpc>
                          <a:spcPct val="107000"/>
                        </a:lnSpc>
                      </a:pPr>
                      <a:r>
                        <a:rPr lang="es-MX"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Diversos</a:t>
                      </a:r>
                      <a:endParaRPr lang="es-MX"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pPr>
                      <a:r>
                        <a:rPr lang="es-MX"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Otros</a:t>
                      </a:r>
                      <a:endParaRPr lang="es-MX"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es-MX"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a:t>
                      </a:r>
                      <a:endParaRPr lang="es-MX"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6127254"/>
                  </a:ext>
                </a:extLst>
              </a:tr>
              <a:tr h="148590">
                <a:tc>
                  <a:txBody>
                    <a:bodyPr/>
                    <a:lstStyle/>
                    <a:p>
                      <a:pPr algn="just">
                        <a:lnSpc>
                          <a:spcPct val="107000"/>
                        </a:lnSpc>
                      </a:pPr>
                      <a:r>
                        <a:rPr lang="es-MX" sz="1200">
                          <a:effectLst/>
                          <a:latin typeface="Arial" panose="020B0604020202020204" pitchFamily="34" charset="0"/>
                          <a:ea typeface="Times New Roman" panose="02020603050405020304" pitchFamily="18" charset="0"/>
                          <a:cs typeface="Arial" panose="020B0604020202020204" pitchFamily="34" charset="0"/>
                        </a:rPr>
                        <a:t>Medio Físico Transformado</a:t>
                      </a:r>
                      <a:endParaRPr lang="es-MX" sz="18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pPr>
                      <a:r>
                        <a:rPr lang="es-MX" sz="1200" dirty="0">
                          <a:effectLst/>
                          <a:latin typeface="Arial" panose="020B0604020202020204" pitchFamily="34" charset="0"/>
                          <a:ea typeface="Times New Roman" panose="02020603050405020304" pitchFamily="18" charset="0"/>
                          <a:cs typeface="Arial" panose="020B0604020202020204" pitchFamily="34" charset="0"/>
                        </a:rPr>
                        <a:t>Equipamiento (principalmente parques y canchas)</a:t>
                      </a:r>
                      <a:endParaRPr lang="es-MX"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es-MX" sz="1200" dirty="0">
                          <a:effectLst/>
                          <a:latin typeface="Arial" panose="020B0604020202020204" pitchFamily="34" charset="0"/>
                          <a:ea typeface="Times New Roman" panose="02020603050405020304" pitchFamily="18" charset="0"/>
                          <a:cs typeface="Arial" panose="020B0604020202020204" pitchFamily="34" charset="0"/>
                        </a:rPr>
                        <a:t>51</a:t>
                      </a:r>
                      <a:endParaRPr lang="es-MX"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893627"/>
                  </a:ext>
                </a:extLst>
              </a:tr>
            </a:tbl>
          </a:graphicData>
        </a:graphic>
      </p:graphicFrame>
      <p:pic>
        <p:nvPicPr>
          <p:cNvPr id="4" name="Imagen 3">
            <a:extLst>
              <a:ext uri="{FF2B5EF4-FFF2-40B4-BE49-F238E27FC236}">
                <a16:creationId xmlns:a16="http://schemas.microsoft.com/office/drawing/2014/main" id="{B082DA78-4132-4529-BEB9-3AEDB4A9597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77" t="2968" r="36132" b="2614"/>
          <a:stretch/>
        </p:blipFill>
        <p:spPr bwMode="auto">
          <a:xfrm>
            <a:off x="6388525" y="0"/>
            <a:ext cx="5612131" cy="6879426"/>
          </a:xfrm>
          <a:prstGeom prst="rect">
            <a:avLst/>
          </a:prstGeom>
          <a:noFill/>
          <a:ln>
            <a:noFill/>
          </a:ln>
          <a:extLst>
            <a:ext uri="{53640926-AAD7-44D8-BBD7-CCE9431645EC}">
              <a14:shadowObscured xmlns:a14="http://schemas.microsoft.com/office/drawing/2010/main"/>
            </a:ext>
          </a:extLst>
        </p:spPr>
      </p:pic>
      <p:pic>
        <p:nvPicPr>
          <p:cNvPr id="5" name="Imagen 4">
            <a:extLst>
              <a:ext uri="{FF2B5EF4-FFF2-40B4-BE49-F238E27FC236}">
                <a16:creationId xmlns:a16="http://schemas.microsoft.com/office/drawing/2014/main" id="{FDE2B6B7-E0FA-47D6-A667-AAD0D9A711C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6642" t="45357" r="987" b="30886"/>
          <a:stretch/>
        </p:blipFill>
        <p:spPr bwMode="auto">
          <a:xfrm>
            <a:off x="3143671" y="5017848"/>
            <a:ext cx="2866891" cy="170974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278039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729BB10-F35C-4042-89E4-5A86A91D292F}"/>
              </a:ext>
            </a:extLst>
          </p:cNvPr>
          <p:cNvPicPr>
            <a:picLocks noChangeAspect="1"/>
          </p:cNvPicPr>
          <p:nvPr/>
        </p:nvPicPr>
        <p:blipFill rotWithShape="1">
          <a:blip r:embed="rId2">
            <a:extLst>
              <a:ext uri="{28A0092B-C50C-407E-A947-70E740481C1C}">
                <a14:useLocalDpi xmlns:a14="http://schemas.microsoft.com/office/drawing/2010/main" val="0"/>
              </a:ext>
            </a:extLst>
          </a:blip>
          <a:srcRect t="8925" b="47609"/>
          <a:stretch/>
        </p:blipFill>
        <p:spPr>
          <a:xfrm>
            <a:off x="0" y="0"/>
            <a:ext cx="12192000" cy="6858000"/>
          </a:xfrm>
          <a:prstGeom prst="rect">
            <a:avLst/>
          </a:prstGeom>
        </p:spPr>
      </p:pic>
      <p:sp>
        <p:nvSpPr>
          <p:cNvPr id="9" name="Título 1">
            <a:extLst>
              <a:ext uri="{FF2B5EF4-FFF2-40B4-BE49-F238E27FC236}">
                <a16:creationId xmlns:a16="http://schemas.microsoft.com/office/drawing/2014/main" id="{F2FE7C28-C070-4376-98E5-741C78726906}"/>
              </a:ext>
            </a:extLst>
          </p:cNvPr>
          <p:cNvSpPr txBox="1">
            <a:spLocks/>
          </p:cNvSpPr>
          <p:nvPr/>
        </p:nvSpPr>
        <p:spPr>
          <a:xfrm>
            <a:off x="2667000" y="0"/>
            <a:ext cx="7580250" cy="24500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3600" dirty="0">
                <a:solidFill>
                  <a:srgbClr val="3C4043"/>
                </a:solidFill>
                <a:latin typeface="Century Gothic" panose="020B0502020202020204" pitchFamily="34" charset="0"/>
              </a:rPr>
              <a:t>B. Aptitud Territorial</a:t>
            </a:r>
          </a:p>
        </p:txBody>
      </p:sp>
      <p:sp>
        <p:nvSpPr>
          <p:cNvPr id="10" name="Título 1">
            <a:extLst>
              <a:ext uri="{FF2B5EF4-FFF2-40B4-BE49-F238E27FC236}">
                <a16:creationId xmlns:a16="http://schemas.microsoft.com/office/drawing/2014/main" id="{04FF8638-A67E-498A-A63C-A8D2526B2644}"/>
              </a:ext>
            </a:extLst>
          </p:cNvPr>
          <p:cNvSpPr txBox="1">
            <a:spLocks/>
          </p:cNvSpPr>
          <p:nvPr/>
        </p:nvSpPr>
        <p:spPr>
          <a:xfrm>
            <a:off x="2667000" y="2203971"/>
            <a:ext cx="7580250" cy="24500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MX" sz="2400" dirty="0">
                <a:solidFill>
                  <a:srgbClr val="3C4043"/>
                </a:solidFill>
                <a:latin typeface="Century Gothic" panose="020B0502020202020204" pitchFamily="34" charset="0"/>
              </a:rPr>
              <a:t>Grado de </a:t>
            </a:r>
            <a:r>
              <a:rPr lang="es-MX" sz="2400" b="1" dirty="0">
                <a:solidFill>
                  <a:srgbClr val="3C4043"/>
                </a:solidFill>
                <a:latin typeface="Century Gothic" panose="020B0502020202020204" pitchFamily="34" charset="0"/>
              </a:rPr>
              <a:t>capacidad</a:t>
            </a:r>
            <a:r>
              <a:rPr lang="es-MX" sz="2400" dirty="0">
                <a:solidFill>
                  <a:srgbClr val="3C4043"/>
                </a:solidFill>
                <a:latin typeface="Century Gothic" panose="020B0502020202020204" pitchFamily="34" charset="0"/>
              </a:rPr>
              <a:t> que tiene el territorio para acoger una o más </a:t>
            </a:r>
            <a:r>
              <a:rPr lang="es-MX" sz="2400" b="1" dirty="0">
                <a:solidFill>
                  <a:srgbClr val="3C4043"/>
                </a:solidFill>
                <a:latin typeface="Century Gothic" panose="020B0502020202020204" pitchFamily="34" charset="0"/>
              </a:rPr>
              <a:t>actividades</a:t>
            </a:r>
            <a:r>
              <a:rPr lang="es-MX" sz="2400" dirty="0">
                <a:solidFill>
                  <a:srgbClr val="3C4043"/>
                </a:solidFill>
                <a:latin typeface="Century Gothic" panose="020B0502020202020204" pitchFamily="34" charset="0"/>
              </a:rPr>
              <a:t> específicas considerando sus </a:t>
            </a:r>
            <a:r>
              <a:rPr lang="es-MX" sz="2400" b="1" dirty="0">
                <a:solidFill>
                  <a:srgbClr val="3C4043"/>
                </a:solidFill>
                <a:latin typeface="Century Gothic" panose="020B0502020202020204" pitchFamily="34" charset="0"/>
              </a:rPr>
              <a:t>recursos</a:t>
            </a:r>
            <a:r>
              <a:rPr lang="es-MX" sz="2400" dirty="0">
                <a:solidFill>
                  <a:srgbClr val="3C4043"/>
                </a:solidFill>
                <a:latin typeface="Century Gothic" panose="020B0502020202020204" pitchFamily="34" charset="0"/>
              </a:rPr>
              <a:t> existentes y sus </a:t>
            </a:r>
            <a:r>
              <a:rPr lang="es-MX" sz="2400" b="1" dirty="0">
                <a:solidFill>
                  <a:srgbClr val="3C4043"/>
                </a:solidFill>
                <a:latin typeface="Century Gothic" panose="020B0502020202020204" pitchFamily="34" charset="0"/>
              </a:rPr>
              <a:t>limitaciones</a:t>
            </a:r>
            <a:r>
              <a:rPr lang="es-MX" sz="2400" dirty="0">
                <a:solidFill>
                  <a:srgbClr val="3C4043"/>
                </a:solidFill>
                <a:latin typeface="Century Gothic" panose="020B0502020202020204" pitchFamily="34" charset="0"/>
              </a:rPr>
              <a:t>.</a:t>
            </a:r>
          </a:p>
        </p:txBody>
      </p:sp>
    </p:spTree>
    <p:extLst>
      <p:ext uri="{BB962C8B-B14F-4D97-AF65-F5344CB8AC3E}">
        <p14:creationId xmlns:p14="http://schemas.microsoft.com/office/powerpoint/2010/main" val="4103248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D59D04D-2B56-47AB-94AB-C6EA859EF223}"/>
              </a:ext>
            </a:extLst>
          </p:cNvPr>
          <p:cNvSpPr/>
          <p:nvPr/>
        </p:nvSpPr>
        <p:spPr>
          <a:xfrm>
            <a:off x="1271464" y="943818"/>
            <a:ext cx="8604448" cy="584775"/>
          </a:xfrm>
          <a:prstGeom prst="rect">
            <a:avLst/>
          </a:prstGeom>
        </p:spPr>
        <p:txBody>
          <a:bodyPr wrap="square">
            <a:spAutoFit/>
          </a:bodyPr>
          <a:lstStyle/>
          <a:p>
            <a:pPr marL="457200" algn="ctr"/>
            <a:r>
              <a:rPr lang="es-ES" sz="3200" b="1" dirty="0">
                <a:solidFill>
                  <a:srgbClr val="222222"/>
                </a:solidFill>
                <a:latin typeface="Century Gothic" panose="020B0502020202020204" pitchFamily="34" charset="0"/>
              </a:rPr>
              <a:t>ORDEN DEL DÍA</a:t>
            </a:r>
          </a:p>
        </p:txBody>
      </p:sp>
      <p:sp>
        <p:nvSpPr>
          <p:cNvPr id="5" name="Rectángulo 4">
            <a:extLst>
              <a:ext uri="{FF2B5EF4-FFF2-40B4-BE49-F238E27FC236}">
                <a16:creationId xmlns:a16="http://schemas.microsoft.com/office/drawing/2014/main" id="{E929315D-105B-4274-957D-5C6B107007C7}"/>
              </a:ext>
            </a:extLst>
          </p:cNvPr>
          <p:cNvSpPr/>
          <p:nvPr/>
        </p:nvSpPr>
        <p:spPr>
          <a:xfrm>
            <a:off x="1576739" y="1628800"/>
            <a:ext cx="9902618" cy="4154984"/>
          </a:xfrm>
          <a:prstGeom prst="rect">
            <a:avLst/>
          </a:prstGeom>
        </p:spPr>
        <p:txBody>
          <a:bodyPr wrap="square">
            <a:spAutoFit/>
          </a:bodyPr>
          <a:lstStyle/>
          <a:p>
            <a:pPr algn="just">
              <a:tabLst>
                <a:tab pos="3500120" algn="l"/>
              </a:tabLst>
            </a:pPr>
            <a:r>
              <a:rPr lang="es-ES" sz="2400" dirty="0">
                <a:solidFill>
                  <a:srgbClr val="3C4043"/>
                </a:solidFill>
                <a:latin typeface="Century Gothic" panose="020B0502020202020204" pitchFamily="34" charset="0"/>
              </a:rPr>
              <a:t>1. Pase de lista y declaratoria de quórum.	</a:t>
            </a:r>
            <a:endParaRPr lang="es-MX" sz="2400" dirty="0">
              <a:solidFill>
                <a:srgbClr val="3C4043"/>
              </a:solidFill>
              <a:latin typeface="Century Gothic" panose="020B0502020202020204" pitchFamily="34" charset="0"/>
            </a:endParaRPr>
          </a:p>
          <a:p>
            <a:pPr algn="just"/>
            <a:r>
              <a:rPr lang="es-ES" sz="2400" dirty="0">
                <a:solidFill>
                  <a:srgbClr val="3C4043"/>
                </a:solidFill>
                <a:latin typeface="Century Gothic" panose="020B0502020202020204" pitchFamily="34" charset="0"/>
              </a:rPr>
              <a:t>2. Dispensa de la lectura y aprobación, en su caso, del proyecto de orden del día.</a:t>
            </a:r>
            <a:endParaRPr lang="es-MX" sz="2400" dirty="0">
              <a:solidFill>
                <a:srgbClr val="3C4043"/>
              </a:solidFill>
              <a:latin typeface="Century Gothic" panose="020B0502020202020204" pitchFamily="34" charset="0"/>
            </a:endParaRPr>
          </a:p>
          <a:p>
            <a:pPr algn="just"/>
            <a:r>
              <a:rPr lang="es-ES" sz="2400" dirty="0">
                <a:solidFill>
                  <a:srgbClr val="3C4043"/>
                </a:solidFill>
                <a:latin typeface="Century Gothic" panose="020B0502020202020204" pitchFamily="34" charset="0"/>
              </a:rPr>
              <a:t>3. Anteproyecto del presupuesto de egresos 2023.</a:t>
            </a:r>
            <a:endParaRPr lang="es-MX" sz="2400" dirty="0">
              <a:solidFill>
                <a:srgbClr val="3C4043"/>
              </a:solidFill>
              <a:latin typeface="Century Gothic" panose="020B0502020202020204" pitchFamily="34" charset="0"/>
            </a:endParaRPr>
          </a:p>
          <a:p>
            <a:pPr algn="just"/>
            <a:r>
              <a:rPr lang="es-ES" sz="2400" dirty="0">
                <a:solidFill>
                  <a:srgbClr val="3C4043"/>
                </a:solidFill>
                <a:latin typeface="Century Gothic" panose="020B0502020202020204" pitchFamily="34" charset="0"/>
              </a:rPr>
              <a:t>4. Resultados de diagnóstico y planeación participativa para el    </a:t>
            </a:r>
          </a:p>
          <a:p>
            <a:pPr algn="just"/>
            <a:r>
              <a:rPr lang="es-ES" sz="2400" dirty="0">
                <a:solidFill>
                  <a:srgbClr val="3C4043"/>
                </a:solidFill>
                <a:latin typeface="Century Gothic" panose="020B0502020202020204" pitchFamily="34" charset="0"/>
              </a:rPr>
              <a:t>    proyecto PMDUOET.</a:t>
            </a:r>
            <a:endParaRPr lang="es-MX" sz="2400" dirty="0">
              <a:solidFill>
                <a:srgbClr val="3C4043"/>
              </a:solidFill>
              <a:latin typeface="Century Gothic" panose="020B0502020202020204" pitchFamily="34" charset="0"/>
            </a:endParaRPr>
          </a:p>
          <a:p>
            <a:pPr algn="just"/>
            <a:r>
              <a:rPr lang="es-ES" sz="2400" dirty="0">
                <a:solidFill>
                  <a:srgbClr val="3C4043"/>
                </a:solidFill>
                <a:latin typeface="Century Gothic" panose="020B0502020202020204" pitchFamily="34" charset="0"/>
              </a:rPr>
              <a:t>5. Exhorto del Consejo Consultivo respecto al proyecto PMDUOET dirigido al H. Ayuntamiento.</a:t>
            </a:r>
            <a:endParaRPr lang="es-MX" sz="2400" dirty="0">
              <a:solidFill>
                <a:srgbClr val="3C4043"/>
              </a:solidFill>
              <a:latin typeface="Century Gothic" panose="020B0502020202020204" pitchFamily="34" charset="0"/>
            </a:endParaRPr>
          </a:p>
          <a:p>
            <a:pPr algn="just"/>
            <a:r>
              <a:rPr lang="es-ES" sz="2400" dirty="0">
                <a:solidFill>
                  <a:srgbClr val="3C4043"/>
                </a:solidFill>
                <a:latin typeface="Century Gothic" panose="020B0502020202020204" pitchFamily="34" charset="0"/>
              </a:rPr>
              <a:t>6. Asuntos generales.</a:t>
            </a:r>
            <a:endParaRPr lang="es-MX" sz="2400" dirty="0">
              <a:solidFill>
                <a:srgbClr val="3C4043"/>
              </a:solidFill>
              <a:latin typeface="Century Gothic" panose="020B0502020202020204" pitchFamily="34" charset="0"/>
            </a:endParaRPr>
          </a:p>
          <a:p>
            <a:pPr algn="just"/>
            <a:r>
              <a:rPr lang="es-ES" sz="2400" dirty="0">
                <a:solidFill>
                  <a:srgbClr val="3C4043"/>
                </a:solidFill>
                <a:latin typeface="Century Gothic" panose="020B0502020202020204" pitchFamily="34" charset="0"/>
              </a:rPr>
              <a:t>7. Clausura.</a:t>
            </a:r>
            <a:endParaRPr lang="es-MX" sz="2400" dirty="0">
              <a:solidFill>
                <a:srgbClr val="3C4043"/>
              </a:solidFill>
              <a:latin typeface="Century Gothic" panose="020B0502020202020204" pitchFamily="34" charset="0"/>
            </a:endParaRPr>
          </a:p>
          <a:p>
            <a:pPr algn="just"/>
            <a:endParaRPr lang="es-MX" sz="2400" dirty="0">
              <a:solidFill>
                <a:srgbClr val="3C4043"/>
              </a:solidFill>
              <a:latin typeface="Century Gothic" panose="020B0502020202020204" pitchFamily="34" charset="0"/>
            </a:endParaRPr>
          </a:p>
        </p:txBody>
      </p:sp>
      <p:pic>
        <p:nvPicPr>
          <p:cNvPr id="8" name="Imagen 7">
            <a:extLst>
              <a:ext uri="{FF2B5EF4-FFF2-40B4-BE49-F238E27FC236}">
                <a16:creationId xmlns:a16="http://schemas.microsoft.com/office/drawing/2014/main" id="{86D23733-BEC3-DA90-3AEE-0B6CF332B9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09413"/>
            <a:ext cx="1581150" cy="1581150"/>
          </a:xfrm>
          <a:prstGeom prst="rect">
            <a:avLst/>
          </a:prstGeom>
        </p:spPr>
      </p:pic>
      <p:pic>
        <p:nvPicPr>
          <p:cNvPr id="9" name="Imagen 8">
            <a:extLst>
              <a:ext uri="{FF2B5EF4-FFF2-40B4-BE49-F238E27FC236}">
                <a16:creationId xmlns:a16="http://schemas.microsoft.com/office/drawing/2014/main" id="{FE649B1F-FB67-1FC1-680B-C4A1B916C9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6749" y="6035301"/>
            <a:ext cx="1560576" cy="652272"/>
          </a:xfrm>
          <a:prstGeom prst="rect">
            <a:avLst/>
          </a:prstGeom>
        </p:spPr>
      </p:pic>
    </p:spTree>
    <p:extLst>
      <p:ext uri="{BB962C8B-B14F-4D97-AF65-F5344CB8AC3E}">
        <p14:creationId xmlns:p14="http://schemas.microsoft.com/office/powerpoint/2010/main" val="22596695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B8B7A58-B5A2-431C-A006-3A03BF7899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28" t="3032" r="1308" b="2785"/>
          <a:stretch/>
        </p:blipFill>
        <p:spPr bwMode="auto">
          <a:xfrm>
            <a:off x="96252" y="412405"/>
            <a:ext cx="5951621" cy="4686478"/>
          </a:xfrm>
          <a:prstGeom prst="rect">
            <a:avLst/>
          </a:prstGeom>
          <a:noFill/>
          <a:ln>
            <a:noFill/>
          </a:ln>
          <a:extLst>
            <a:ext uri="{53640926-AAD7-44D8-BBD7-CCE9431645EC}">
              <a14:shadowObscured xmlns:a14="http://schemas.microsoft.com/office/drawing/2010/main"/>
            </a:ext>
          </a:extLst>
        </p:spPr>
      </p:pic>
      <p:pic>
        <p:nvPicPr>
          <p:cNvPr id="5" name="Imagen 4">
            <a:extLst>
              <a:ext uri="{FF2B5EF4-FFF2-40B4-BE49-F238E27FC236}">
                <a16:creationId xmlns:a16="http://schemas.microsoft.com/office/drawing/2014/main" id="{77891FA6-743C-4683-B990-30062A3A470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04" t="3142" r="1251" b="2436"/>
          <a:stretch/>
        </p:blipFill>
        <p:spPr bwMode="auto">
          <a:xfrm>
            <a:off x="6185274" y="412405"/>
            <a:ext cx="5926516" cy="4686478"/>
          </a:xfrm>
          <a:prstGeom prst="rect">
            <a:avLst/>
          </a:prstGeom>
          <a:noFill/>
          <a:ln>
            <a:noFill/>
          </a:ln>
          <a:extLst>
            <a:ext uri="{53640926-AAD7-44D8-BBD7-CCE9431645EC}">
              <a14:shadowObscured xmlns:a14="http://schemas.microsoft.com/office/drawing/2010/main"/>
            </a:ext>
          </a:extLst>
        </p:spPr>
      </p:pic>
      <p:pic>
        <p:nvPicPr>
          <p:cNvPr id="2" name="Imagen 1">
            <a:extLst>
              <a:ext uri="{FF2B5EF4-FFF2-40B4-BE49-F238E27FC236}">
                <a16:creationId xmlns:a16="http://schemas.microsoft.com/office/drawing/2014/main" id="{00A90580-8A65-BE01-747F-00E9449DFC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309413"/>
            <a:ext cx="1581150" cy="1581150"/>
          </a:xfrm>
          <a:prstGeom prst="rect">
            <a:avLst/>
          </a:prstGeom>
        </p:spPr>
      </p:pic>
      <p:pic>
        <p:nvPicPr>
          <p:cNvPr id="3" name="Imagen 2">
            <a:extLst>
              <a:ext uri="{FF2B5EF4-FFF2-40B4-BE49-F238E27FC236}">
                <a16:creationId xmlns:a16="http://schemas.microsoft.com/office/drawing/2014/main" id="{DEB04966-3413-CCE6-906D-4AE0F05FC1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76749" y="6035301"/>
            <a:ext cx="1560576" cy="652272"/>
          </a:xfrm>
          <a:prstGeom prst="rect">
            <a:avLst/>
          </a:prstGeom>
        </p:spPr>
      </p:pic>
    </p:spTree>
    <p:extLst>
      <p:ext uri="{BB962C8B-B14F-4D97-AF65-F5344CB8AC3E}">
        <p14:creationId xmlns:p14="http://schemas.microsoft.com/office/powerpoint/2010/main" val="42797388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D50AE91-EABE-4901-99C9-4C58E203751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77" t="3490" r="1107" b="2261"/>
          <a:stretch/>
        </p:blipFill>
        <p:spPr bwMode="auto">
          <a:xfrm>
            <a:off x="53140" y="367765"/>
            <a:ext cx="5962650" cy="4678680"/>
          </a:xfrm>
          <a:prstGeom prst="rect">
            <a:avLst/>
          </a:prstGeom>
          <a:noFill/>
          <a:ln>
            <a:noFill/>
          </a:ln>
          <a:extLst>
            <a:ext uri="{53640926-AAD7-44D8-BBD7-CCE9431645EC}">
              <a14:shadowObscured xmlns:a14="http://schemas.microsoft.com/office/drawing/2010/main"/>
            </a:ext>
          </a:extLst>
        </p:spPr>
      </p:pic>
      <p:pic>
        <p:nvPicPr>
          <p:cNvPr id="5" name="Imagen 4">
            <a:extLst>
              <a:ext uri="{FF2B5EF4-FFF2-40B4-BE49-F238E27FC236}">
                <a16:creationId xmlns:a16="http://schemas.microsoft.com/office/drawing/2014/main" id="{7A9C400A-3FA2-41AD-8D46-9C5DDC93EF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38" t="3219" r="1069" b="2463"/>
          <a:stretch/>
        </p:blipFill>
        <p:spPr bwMode="auto">
          <a:xfrm>
            <a:off x="6112042" y="367765"/>
            <a:ext cx="6021070" cy="4736465"/>
          </a:xfrm>
          <a:prstGeom prst="rect">
            <a:avLst/>
          </a:prstGeom>
          <a:noFill/>
          <a:ln>
            <a:noFill/>
          </a:ln>
          <a:extLst>
            <a:ext uri="{53640926-AAD7-44D8-BBD7-CCE9431645EC}">
              <a14:shadowObscured xmlns:a14="http://schemas.microsoft.com/office/drawing/2010/main"/>
            </a:ext>
          </a:extLst>
        </p:spPr>
      </p:pic>
      <p:pic>
        <p:nvPicPr>
          <p:cNvPr id="2" name="Imagen 1">
            <a:extLst>
              <a:ext uri="{FF2B5EF4-FFF2-40B4-BE49-F238E27FC236}">
                <a16:creationId xmlns:a16="http://schemas.microsoft.com/office/drawing/2014/main" id="{8BD1EC53-904A-B0A4-A42B-0B74BB0D74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309413"/>
            <a:ext cx="1581150" cy="1581150"/>
          </a:xfrm>
          <a:prstGeom prst="rect">
            <a:avLst/>
          </a:prstGeom>
        </p:spPr>
      </p:pic>
      <p:pic>
        <p:nvPicPr>
          <p:cNvPr id="3" name="Imagen 2">
            <a:extLst>
              <a:ext uri="{FF2B5EF4-FFF2-40B4-BE49-F238E27FC236}">
                <a16:creationId xmlns:a16="http://schemas.microsoft.com/office/drawing/2014/main" id="{DC71CB32-E652-6EC9-CDA4-C756A93061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76749" y="6035301"/>
            <a:ext cx="1560576" cy="652272"/>
          </a:xfrm>
          <a:prstGeom prst="rect">
            <a:avLst/>
          </a:prstGeom>
        </p:spPr>
      </p:pic>
    </p:spTree>
    <p:extLst>
      <p:ext uri="{BB962C8B-B14F-4D97-AF65-F5344CB8AC3E}">
        <p14:creationId xmlns:p14="http://schemas.microsoft.com/office/powerpoint/2010/main" val="20019262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0C6597A-8683-4E2D-A53A-4EB35B22A80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8" t="3410" r="1216" b="2647"/>
          <a:stretch/>
        </p:blipFill>
        <p:spPr bwMode="auto">
          <a:xfrm>
            <a:off x="48126" y="454253"/>
            <a:ext cx="6003164" cy="4711305"/>
          </a:xfrm>
          <a:prstGeom prst="rect">
            <a:avLst/>
          </a:prstGeom>
          <a:noFill/>
          <a:ln>
            <a:noFill/>
          </a:ln>
          <a:extLst>
            <a:ext uri="{53640926-AAD7-44D8-BBD7-CCE9431645EC}">
              <a14:shadowObscured xmlns:a14="http://schemas.microsoft.com/office/drawing/2010/main"/>
            </a:ext>
          </a:extLst>
        </p:spPr>
      </p:pic>
      <p:pic>
        <p:nvPicPr>
          <p:cNvPr id="7" name="Imagen 6">
            <a:extLst>
              <a:ext uri="{FF2B5EF4-FFF2-40B4-BE49-F238E27FC236}">
                <a16:creationId xmlns:a16="http://schemas.microsoft.com/office/drawing/2014/main" id="{488CBF6D-C538-4DDD-9FA9-1118EE4DF9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85" t="2841" r="1219" b="2267"/>
          <a:stretch/>
        </p:blipFill>
        <p:spPr bwMode="auto">
          <a:xfrm>
            <a:off x="6199571" y="460603"/>
            <a:ext cx="5944303" cy="4704955"/>
          </a:xfrm>
          <a:prstGeom prst="rect">
            <a:avLst/>
          </a:prstGeom>
          <a:noFill/>
          <a:ln>
            <a:noFill/>
          </a:ln>
          <a:extLst>
            <a:ext uri="{53640926-AAD7-44D8-BBD7-CCE9431645EC}">
              <a14:shadowObscured xmlns:a14="http://schemas.microsoft.com/office/drawing/2010/main"/>
            </a:ext>
          </a:extLst>
        </p:spPr>
      </p:pic>
      <p:pic>
        <p:nvPicPr>
          <p:cNvPr id="2" name="Imagen 1">
            <a:extLst>
              <a:ext uri="{FF2B5EF4-FFF2-40B4-BE49-F238E27FC236}">
                <a16:creationId xmlns:a16="http://schemas.microsoft.com/office/drawing/2014/main" id="{44AFE089-FA38-26DF-186E-11860886BB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309413"/>
            <a:ext cx="1581150" cy="1581150"/>
          </a:xfrm>
          <a:prstGeom prst="rect">
            <a:avLst/>
          </a:prstGeom>
        </p:spPr>
      </p:pic>
      <p:pic>
        <p:nvPicPr>
          <p:cNvPr id="3" name="Imagen 2">
            <a:extLst>
              <a:ext uri="{FF2B5EF4-FFF2-40B4-BE49-F238E27FC236}">
                <a16:creationId xmlns:a16="http://schemas.microsoft.com/office/drawing/2014/main" id="{D84E1D1F-9B93-8614-B64D-72B2CF0972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76749" y="6035301"/>
            <a:ext cx="1560576" cy="652272"/>
          </a:xfrm>
          <a:prstGeom prst="rect">
            <a:avLst/>
          </a:prstGeom>
        </p:spPr>
      </p:pic>
    </p:spTree>
    <p:extLst>
      <p:ext uri="{BB962C8B-B14F-4D97-AF65-F5344CB8AC3E}">
        <p14:creationId xmlns:p14="http://schemas.microsoft.com/office/powerpoint/2010/main" val="37591440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2059E876-425C-4E85-B473-3E48A9422B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29679" y="428728"/>
            <a:ext cx="5996061" cy="4872480"/>
          </a:xfrm>
          <a:prstGeom prst="rect">
            <a:avLst/>
          </a:prstGeom>
        </p:spPr>
      </p:pic>
      <p:pic>
        <p:nvPicPr>
          <p:cNvPr id="8" name="Imagen 7">
            <a:extLst>
              <a:ext uri="{FF2B5EF4-FFF2-40B4-BE49-F238E27FC236}">
                <a16:creationId xmlns:a16="http://schemas.microsoft.com/office/drawing/2014/main" id="{96F5CA17-3FB1-4A06-A9E2-42E48D8A4A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26" y="506787"/>
            <a:ext cx="5900002" cy="4794421"/>
          </a:xfrm>
          <a:prstGeom prst="rect">
            <a:avLst/>
          </a:prstGeom>
        </p:spPr>
      </p:pic>
      <p:pic>
        <p:nvPicPr>
          <p:cNvPr id="2" name="Imagen 1">
            <a:extLst>
              <a:ext uri="{FF2B5EF4-FFF2-40B4-BE49-F238E27FC236}">
                <a16:creationId xmlns:a16="http://schemas.microsoft.com/office/drawing/2014/main" id="{56C7D207-9B6E-2BE0-34FF-CEBF74A415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309413"/>
            <a:ext cx="1581150" cy="1581150"/>
          </a:xfrm>
          <a:prstGeom prst="rect">
            <a:avLst/>
          </a:prstGeom>
        </p:spPr>
      </p:pic>
      <p:pic>
        <p:nvPicPr>
          <p:cNvPr id="3" name="Imagen 2">
            <a:extLst>
              <a:ext uri="{FF2B5EF4-FFF2-40B4-BE49-F238E27FC236}">
                <a16:creationId xmlns:a16="http://schemas.microsoft.com/office/drawing/2014/main" id="{297550DD-7267-9CDD-F648-EE40DCC6FC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76749" y="6035301"/>
            <a:ext cx="1560576" cy="652272"/>
          </a:xfrm>
          <a:prstGeom prst="rect">
            <a:avLst/>
          </a:prstGeom>
        </p:spPr>
      </p:pic>
    </p:spTree>
    <p:extLst>
      <p:ext uri="{BB962C8B-B14F-4D97-AF65-F5344CB8AC3E}">
        <p14:creationId xmlns:p14="http://schemas.microsoft.com/office/powerpoint/2010/main" val="14877572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30EF14D5-1AB9-4EA4-A03F-D5ABF7632FA7}"/>
              </a:ext>
            </a:extLst>
          </p:cNvPr>
          <p:cNvSpPr txBox="1">
            <a:spLocks/>
          </p:cNvSpPr>
          <p:nvPr/>
        </p:nvSpPr>
        <p:spPr>
          <a:xfrm>
            <a:off x="2667000" y="1988841"/>
            <a:ext cx="7580250" cy="24500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3600" dirty="0">
                <a:solidFill>
                  <a:srgbClr val="3C4043"/>
                </a:solidFill>
                <a:latin typeface="Century Gothic" panose="020B0502020202020204" pitchFamily="34" charset="0"/>
              </a:rPr>
              <a:t>C. Zonificación Primaria del Municipio de Guanajuato</a:t>
            </a:r>
            <a:br>
              <a:rPr lang="es-MX" sz="3600" dirty="0">
                <a:solidFill>
                  <a:srgbClr val="3C4043"/>
                </a:solidFill>
                <a:latin typeface="Century Gothic" panose="020B0502020202020204" pitchFamily="34" charset="0"/>
              </a:rPr>
            </a:br>
            <a:endParaRPr lang="es-MX" sz="3600" dirty="0">
              <a:solidFill>
                <a:srgbClr val="3C4043"/>
              </a:solidFill>
              <a:latin typeface="Century Gothic" panose="020B0502020202020204" pitchFamily="34" charset="0"/>
            </a:endParaRPr>
          </a:p>
        </p:txBody>
      </p:sp>
      <p:pic>
        <p:nvPicPr>
          <p:cNvPr id="2" name="Imagen 1">
            <a:extLst>
              <a:ext uri="{FF2B5EF4-FFF2-40B4-BE49-F238E27FC236}">
                <a16:creationId xmlns:a16="http://schemas.microsoft.com/office/drawing/2014/main" id="{7C273157-A0AC-7D93-6C9E-9596D2FB63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09413"/>
            <a:ext cx="1581150" cy="1581150"/>
          </a:xfrm>
          <a:prstGeom prst="rect">
            <a:avLst/>
          </a:prstGeom>
        </p:spPr>
      </p:pic>
      <p:pic>
        <p:nvPicPr>
          <p:cNvPr id="3" name="Imagen 2">
            <a:extLst>
              <a:ext uri="{FF2B5EF4-FFF2-40B4-BE49-F238E27FC236}">
                <a16:creationId xmlns:a16="http://schemas.microsoft.com/office/drawing/2014/main" id="{8E90DDA0-AACD-B5D8-C091-717D5DD0EE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6749" y="6035301"/>
            <a:ext cx="1560576" cy="652272"/>
          </a:xfrm>
          <a:prstGeom prst="rect">
            <a:avLst/>
          </a:prstGeom>
        </p:spPr>
      </p:pic>
    </p:spTree>
    <p:extLst>
      <p:ext uri="{BB962C8B-B14F-4D97-AF65-F5344CB8AC3E}">
        <p14:creationId xmlns:p14="http://schemas.microsoft.com/office/powerpoint/2010/main" val="16568910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8EC6F88-4EDC-469A-8C7C-9EB54E4A4BEA}"/>
              </a:ext>
            </a:extLst>
          </p:cNvPr>
          <p:cNvPicPr>
            <a:picLocks noChangeAspect="1"/>
          </p:cNvPicPr>
          <p:nvPr/>
        </p:nvPicPr>
        <p:blipFill rotWithShape="1">
          <a:blip r:embed="rId2">
            <a:extLst>
              <a:ext uri="{28A0092B-C50C-407E-A947-70E740481C1C}">
                <a14:useLocalDpi xmlns:a14="http://schemas.microsoft.com/office/drawing/2010/main" val="0"/>
              </a:ext>
            </a:extLst>
          </a:blip>
          <a:srcRect l="13333" t="933" r="10704" b="1513"/>
          <a:stretch/>
        </p:blipFill>
        <p:spPr bwMode="auto">
          <a:xfrm>
            <a:off x="6278600" y="1193820"/>
            <a:ext cx="5790735" cy="4181602"/>
          </a:xfrm>
          <a:prstGeom prst="rect">
            <a:avLst/>
          </a:prstGeom>
          <a:noFill/>
          <a:ln>
            <a:noFill/>
          </a:ln>
          <a:extLst>
            <a:ext uri="{53640926-AAD7-44D8-BBD7-CCE9431645EC}">
              <a14:shadowObscured xmlns:a14="http://schemas.microsoft.com/office/drawing/2010/main"/>
            </a:ext>
          </a:extLst>
        </p:spPr>
      </p:pic>
      <p:sp>
        <p:nvSpPr>
          <p:cNvPr id="6" name="Título 1">
            <a:extLst>
              <a:ext uri="{FF2B5EF4-FFF2-40B4-BE49-F238E27FC236}">
                <a16:creationId xmlns:a16="http://schemas.microsoft.com/office/drawing/2014/main" id="{6A4489FB-3AF3-4545-980A-CFDC6755C616}"/>
              </a:ext>
            </a:extLst>
          </p:cNvPr>
          <p:cNvSpPr txBox="1">
            <a:spLocks/>
          </p:cNvSpPr>
          <p:nvPr/>
        </p:nvSpPr>
        <p:spPr>
          <a:xfrm>
            <a:off x="521369" y="128337"/>
            <a:ext cx="11149262" cy="10654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2000" dirty="0">
                <a:solidFill>
                  <a:schemeClr val="tx1">
                    <a:lumMod val="65000"/>
                    <a:lumOff val="35000"/>
                  </a:schemeClr>
                </a:solidFill>
                <a:effectLst/>
                <a:latin typeface="Century Gothic" panose="020B0502020202020204" pitchFamily="34" charset="0"/>
                <a:ea typeface="Times New Roman" panose="02020603050405020304" pitchFamily="18" charset="0"/>
                <a:cs typeface="Arial" panose="020B0604020202020204" pitchFamily="34" charset="0"/>
              </a:rPr>
              <a:t>Variables individuales para la determinación de zonas no urbanizables</a:t>
            </a:r>
            <a:endParaRPr lang="es-MX" sz="2000" dirty="0">
              <a:solidFill>
                <a:schemeClr val="tx1">
                  <a:lumMod val="65000"/>
                  <a:lumOff val="35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gn="ctr"/>
            <a:r>
              <a:rPr lang="es-MX" sz="2000" dirty="0">
                <a:solidFill>
                  <a:schemeClr val="tx1">
                    <a:lumMod val="65000"/>
                    <a:lumOff val="35000"/>
                  </a:schemeClr>
                </a:solidFill>
                <a:effectLst/>
                <a:latin typeface="Century Gothic" panose="020B0502020202020204" pitchFamily="34" charset="0"/>
                <a:ea typeface="Times New Roman" panose="02020603050405020304" pitchFamily="18" charset="0"/>
                <a:cs typeface="Arial" panose="020B0604020202020204" pitchFamily="34" charset="0"/>
              </a:rPr>
              <a:t>(PEDUOET 2040, CONABIO, SEMARNAT, INEGI, CONAFOR, PCM y PCEG)</a:t>
            </a:r>
            <a:endParaRPr lang="es-MX" sz="2000" dirty="0">
              <a:solidFill>
                <a:schemeClr val="tx1">
                  <a:lumMod val="65000"/>
                  <a:lumOff val="35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p:txBody>
      </p:sp>
      <p:graphicFrame>
        <p:nvGraphicFramePr>
          <p:cNvPr id="7" name="Tabla 6">
            <a:extLst>
              <a:ext uri="{FF2B5EF4-FFF2-40B4-BE49-F238E27FC236}">
                <a16:creationId xmlns:a16="http://schemas.microsoft.com/office/drawing/2014/main" id="{CF5FEC79-02A5-6445-2E24-B57369DA3157}"/>
              </a:ext>
            </a:extLst>
          </p:cNvPr>
          <p:cNvGraphicFramePr>
            <a:graphicFrameLocks noGrp="1"/>
          </p:cNvGraphicFramePr>
          <p:nvPr/>
        </p:nvGraphicFramePr>
        <p:xfrm>
          <a:off x="524205" y="1136490"/>
          <a:ext cx="5768554" cy="4741024"/>
        </p:xfrm>
        <a:graphic>
          <a:graphicData uri="http://schemas.openxmlformats.org/drawingml/2006/table">
            <a:tbl>
              <a:tblPr/>
              <a:tblGrid>
                <a:gridCol w="602346">
                  <a:extLst>
                    <a:ext uri="{9D8B030D-6E8A-4147-A177-3AD203B41FA5}">
                      <a16:colId xmlns:a16="http://schemas.microsoft.com/office/drawing/2014/main" val="1004619094"/>
                    </a:ext>
                  </a:extLst>
                </a:gridCol>
                <a:gridCol w="191183">
                  <a:extLst>
                    <a:ext uri="{9D8B030D-6E8A-4147-A177-3AD203B41FA5}">
                      <a16:colId xmlns:a16="http://schemas.microsoft.com/office/drawing/2014/main" val="3143125221"/>
                    </a:ext>
                  </a:extLst>
                </a:gridCol>
                <a:gridCol w="2282924">
                  <a:extLst>
                    <a:ext uri="{9D8B030D-6E8A-4147-A177-3AD203B41FA5}">
                      <a16:colId xmlns:a16="http://schemas.microsoft.com/office/drawing/2014/main" val="3803546692"/>
                    </a:ext>
                  </a:extLst>
                </a:gridCol>
                <a:gridCol w="884921">
                  <a:extLst>
                    <a:ext uri="{9D8B030D-6E8A-4147-A177-3AD203B41FA5}">
                      <a16:colId xmlns:a16="http://schemas.microsoft.com/office/drawing/2014/main" val="2492142904"/>
                    </a:ext>
                  </a:extLst>
                </a:gridCol>
                <a:gridCol w="841796">
                  <a:extLst>
                    <a:ext uri="{9D8B030D-6E8A-4147-A177-3AD203B41FA5}">
                      <a16:colId xmlns:a16="http://schemas.microsoft.com/office/drawing/2014/main" val="2052614167"/>
                    </a:ext>
                  </a:extLst>
                </a:gridCol>
                <a:gridCol w="965384">
                  <a:extLst>
                    <a:ext uri="{9D8B030D-6E8A-4147-A177-3AD203B41FA5}">
                      <a16:colId xmlns:a16="http://schemas.microsoft.com/office/drawing/2014/main" val="1377626433"/>
                    </a:ext>
                  </a:extLst>
                </a:gridCol>
              </a:tblGrid>
              <a:tr h="206718">
                <a:tc>
                  <a:txBody>
                    <a:bodyPr/>
                    <a:lstStyle/>
                    <a:p>
                      <a:pPr algn="l" fontAlgn="b"/>
                      <a:r>
                        <a:rPr lang="es-MX" sz="900" b="0" i="0" u="none" strike="noStrike">
                          <a:solidFill>
                            <a:srgbClr val="000000"/>
                          </a:solidFill>
                          <a:effectLst/>
                          <a:latin typeface="Calibri" panose="020F0502020204030204" pitchFamily="34" charset="0"/>
                        </a:rPr>
                        <a:t> </a:t>
                      </a:r>
                    </a:p>
                  </a:txBody>
                  <a:tcPr marL="9073" marR="9073" marT="9073" marB="0" anchor="b">
                    <a:lnL>
                      <a:noFill/>
                    </a:lnL>
                    <a:lnR>
                      <a:noFill/>
                    </a:lnR>
                    <a:lnT>
                      <a:noFill/>
                    </a:lnT>
                    <a:lnB w="6350" cap="flat" cmpd="sng" algn="ctr">
                      <a:solidFill>
                        <a:srgbClr val="404040"/>
                      </a:solidFill>
                      <a:prstDash val="solid"/>
                      <a:round/>
                      <a:headEnd type="none" w="med" len="med"/>
                      <a:tailEnd type="none" w="med" len="med"/>
                    </a:lnB>
                    <a:solidFill>
                      <a:srgbClr val="FFFFFF"/>
                    </a:solidFill>
                  </a:tcPr>
                </a:tc>
                <a:tc>
                  <a:txBody>
                    <a:bodyPr/>
                    <a:lstStyle/>
                    <a:p>
                      <a:pPr algn="ctr" fontAlgn="ctr"/>
                      <a:r>
                        <a:rPr lang="es-MX" sz="900" b="0" i="0" u="none" strike="noStrike">
                          <a:solidFill>
                            <a:srgbClr val="000000"/>
                          </a:solidFill>
                          <a:effectLst/>
                          <a:latin typeface="Calibri" panose="020F0502020204030204" pitchFamily="34" charset="0"/>
                        </a:rPr>
                        <a:t> </a:t>
                      </a:r>
                    </a:p>
                  </a:txBody>
                  <a:tcPr marL="9073" marR="9073" marT="9073" marB="0" anchor="ctr">
                    <a:lnL>
                      <a:noFill/>
                    </a:lnL>
                    <a:lnR w="6350" cap="flat" cmpd="sng" algn="ctr">
                      <a:solidFill>
                        <a:srgbClr val="404040"/>
                      </a:solidFill>
                      <a:prstDash val="solid"/>
                      <a:round/>
                      <a:headEnd type="none" w="med" len="med"/>
                      <a:tailEnd type="none" w="med" len="med"/>
                    </a:lnR>
                    <a:lnT>
                      <a:noFill/>
                    </a:lnT>
                    <a:lnB w="6350" cap="flat" cmpd="sng" algn="ctr">
                      <a:solidFill>
                        <a:srgbClr val="404040"/>
                      </a:solidFill>
                      <a:prstDash val="solid"/>
                      <a:round/>
                      <a:headEnd type="none" w="med" len="med"/>
                      <a:tailEnd type="none" w="med" len="med"/>
                    </a:lnB>
                    <a:solidFill>
                      <a:srgbClr val="FFFFFF"/>
                    </a:solidFill>
                  </a:tcPr>
                </a:tc>
                <a:tc>
                  <a:txBody>
                    <a:bodyPr/>
                    <a:lstStyle/>
                    <a:p>
                      <a:pPr algn="ctr" fontAlgn="ctr"/>
                      <a:r>
                        <a:rPr lang="es-MX" sz="900" b="1" i="0" u="none" strike="noStrike">
                          <a:solidFill>
                            <a:srgbClr val="000000"/>
                          </a:solidFill>
                          <a:effectLst/>
                          <a:latin typeface="Century Gothic" panose="020B0502020202020204" pitchFamily="34" charset="0"/>
                        </a:rPr>
                        <a:t>PONDERACIÓN TOTAL</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ctr" fontAlgn="ctr"/>
                      <a:r>
                        <a:rPr lang="es-MX" sz="900" b="1" i="0" u="none" strike="noStrike">
                          <a:solidFill>
                            <a:srgbClr val="000000"/>
                          </a:solidFill>
                          <a:effectLst/>
                          <a:latin typeface="Century Gothic" panose="020B0502020202020204" pitchFamily="34" charset="0"/>
                        </a:rPr>
                        <a:t>0.6</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rgbClr val="00B050"/>
                    </a:solidFill>
                  </a:tcPr>
                </a:tc>
                <a:tc>
                  <a:txBody>
                    <a:bodyPr/>
                    <a:lstStyle/>
                    <a:p>
                      <a:pPr algn="ctr" fontAlgn="ctr"/>
                      <a:r>
                        <a:rPr lang="es-MX" sz="900" b="1" i="0" u="none" strike="noStrike">
                          <a:solidFill>
                            <a:srgbClr val="000000"/>
                          </a:solidFill>
                          <a:effectLst/>
                          <a:latin typeface="Century Gothic" panose="020B0502020202020204" pitchFamily="34" charset="0"/>
                        </a:rPr>
                        <a:t>0.25</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rgbClr val="FFC000"/>
                    </a:solidFill>
                  </a:tcPr>
                </a:tc>
                <a:tc>
                  <a:txBody>
                    <a:bodyPr/>
                    <a:lstStyle/>
                    <a:p>
                      <a:pPr algn="ctr" fontAlgn="ctr"/>
                      <a:r>
                        <a:rPr lang="es-MX" sz="900" b="1" i="0" u="none" strike="noStrike">
                          <a:solidFill>
                            <a:srgbClr val="000000"/>
                          </a:solidFill>
                          <a:effectLst/>
                          <a:latin typeface="Century Gothic" panose="020B0502020202020204" pitchFamily="34" charset="0"/>
                        </a:rPr>
                        <a:t>0.15</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rgbClr val="FF0000"/>
                    </a:solidFill>
                  </a:tcPr>
                </a:tc>
                <a:extLst>
                  <a:ext uri="{0D108BD9-81ED-4DB2-BD59-A6C34878D82A}">
                    <a16:rowId xmlns:a16="http://schemas.microsoft.com/office/drawing/2014/main" val="1795988642"/>
                  </a:ext>
                </a:extLst>
              </a:tr>
              <a:tr h="340540">
                <a:tc>
                  <a:txBody>
                    <a:bodyPr/>
                    <a:lstStyle/>
                    <a:p>
                      <a:pPr algn="ctr" fontAlgn="ctr"/>
                      <a:r>
                        <a:rPr lang="es-MX" sz="900" b="1" i="0" u="none" strike="noStrike">
                          <a:solidFill>
                            <a:srgbClr val="000000"/>
                          </a:solidFill>
                          <a:effectLst/>
                          <a:latin typeface="Century Gothic" panose="020B0502020202020204" pitchFamily="34" charset="0"/>
                        </a:rPr>
                        <a:t>FUENTE</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rgbClr val="BFBFBF"/>
                    </a:solidFill>
                  </a:tcPr>
                </a:tc>
                <a:tc>
                  <a:txBody>
                    <a:bodyPr/>
                    <a:lstStyle/>
                    <a:p>
                      <a:pPr algn="ctr" fontAlgn="ctr"/>
                      <a:r>
                        <a:rPr lang="es-MX" sz="900" b="1" i="0" u="none" strike="noStrike" dirty="0">
                          <a:solidFill>
                            <a:srgbClr val="000000"/>
                          </a:solidFill>
                          <a:effectLst/>
                          <a:latin typeface="Century Gothic" panose="020B0502020202020204" pitchFamily="34" charset="0"/>
                        </a:rPr>
                        <a:t>No</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rgbClr val="BFBFBF"/>
                    </a:solidFill>
                  </a:tcPr>
                </a:tc>
                <a:tc>
                  <a:txBody>
                    <a:bodyPr/>
                    <a:lstStyle/>
                    <a:p>
                      <a:pPr algn="ctr" fontAlgn="ctr"/>
                      <a:r>
                        <a:rPr lang="es-MX" sz="900" b="1" i="0" u="none" strike="noStrike">
                          <a:solidFill>
                            <a:srgbClr val="000000"/>
                          </a:solidFill>
                          <a:effectLst/>
                          <a:latin typeface="Century Gothic" panose="020B0502020202020204" pitchFamily="34" charset="0"/>
                        </a:rPr>
                        <a:t>NOMBRE VARIABLE</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rgbClr val="BFBFBF"/>
                    </a:solidFill>
                  </a:tcPr>
                </a:tc>
                <a:tc>
                  <a:txBody>
                    <a:bodyPr/>
                    <a:lstStyle/>
                    <a:p>
                      <a:pPr algn="ctr" fontAlgn="ctr"/>
                      <a:r>
                        <a:rPr lang="es-MX" sz="900" b="1" i="0" u="none" strike="noStrike">
                          <a:solidFill>
                            <a:srgbClr val="000000"/>
                          </a:solidFill>
                          <a:effectLst/>
                          <a:latin typeface="Century Gothic" panose="020B0502020202020204" pitchFamily="34" charset="0"/>
                        </a:rPr>
                        <a:t>IMPORTANCIA ALTA</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rgbClr val="00B050"/>
                    </a:solidFill>
                  </a:tcPr>
                </a:tc>
                <a:tc>
                  <a:txBody>
                    <a:bodyPr/>
                    <a:lstStyle/>
                    <a:p>
                      <a:pPr algn="ctr" fontAlgn="ctr"/>
                      <a:r>
                        <a:rPr lang="es-MX" sz="900" b="1" i="0" u="none" strike="noStrike" dirty="0">
                          <a:solidFill>
                            <a:srgbClr val="000000"/>
                          </a:solidFill>
                          <a:effectLst/>
                          <a:latin typeface="Century Gothic" panose="020B0502020202020204" pitchFamily="34" charset="0"/>
                        </a:rPr>
                        <a:t>IMPORTANCIA MEDIA</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rgbClr val="FFC000"/>
                    </a:solidFill>
                  </a:tcPr>
                </a:tc>
                <a:tc>
                  <a:txBody>
                    <a:bodyPr/>
                    <a:lstStyle/>
                    <a:p>
                      <a:pPr algn="ctr" fontAlgn="ctr"/>
                      <a:r>
                        <a:rPr lang="es-MX" sz="900" b="1" i="0" u="none" strike="noStrike">
                          <a:solidFill>
                            <a:srgbClr val="000000"/>
                          </a:solidFill>
                          <a:effectLst/>
                          <a:latin typeface="Century Gothic" panose="020B0502020202020204" pitchFamily="34" charset="0"/>
                        </a:rPr>
                        <a:t>IMPORTANCIA BAJA</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rgbClr val="FF0000"/>
                    </a:solidFill>
                  </a:tcPr>
                </a:tc>
                <a:extLst>
                  <a:ext uri="{0D108BD9-81ED-4DB2-BD59-A6C34878D82A}">
                    <a16:rowId xmlns:a16="http://schemas.microsoft.com/office/drawing/2014/main" val="2357422502"/>
                  </a:ext>
                </a:extLst>
              </a:tr>
              <a:tr h="702839">
                <a:tc rowSpan="3">
                  <a:txBody>
                    <a:bodyPr/>
                    <a:lstStyle/>
                    <a:p>
                      <a:pPr algn="ctr" fontAlgn="ctr"/>
                      <a:r>
                        <a:rPr lang="es-MX" sz="900" b="0" i="0" u="none" strike="noStrike">
                          <a:solidFill>
                            <a:srgbClr val="000000"/>
                          </a:solidFill>
                          <a:effectLst/>
                          <a:latin typeface="Century Gothic" panose="020B0502020202020204" pitchFamily="34" charset="0"/>
                        </a:rPr>
                        <a:t>SEDATU</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ctr" fontAlgn="ctr"/>
                      <a:r>
                        <a:rPr lang="es-MX" sz="900" b="0" i="0" u="none" strike="noStrike" dirty="0">
                          <a:solidFill>
                            <a:srgbClr val="000000"/>
                          </a:solidFill>
                          <a:effectLst/>
                          <a:latin typeface="Century Gothic" panose="020B0502020202020204" pitchFamily="34" charset="0"/>
                        </a:rPr>
                        <a:t>1</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s-MX" sz="900" b="1" i="0" u="none" strike="noStrike">
                          <a:solidFill>
                            <a:srgbClr val="000000"/>
                          </a:solidFill>
                          <a:effectLst/>
                          <a:latin typeface="Century Gothic" panose="020B0502020202020204" pitchFamily="34" charset="0"/>
                        </a:rPr>
                        <a:t>Riesgos fusionados (geológicos, hidrometeorológicos,  Sanitario Ecológicos, Químico Tecnológicos) + Pendientes+Restricciones hidrológicas</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r" fontAlgn="ctr"/>
                      <a:r>
                        <a:rPr lang="es-MX" sz="900" b="1" i="0" u="none" strike="noStrike">
                          <a:solidFill>
                            <a:srgbClr val="000000"/>
                          </a:solidFill>
                          <a:effectLst/>
                          <a:latin typeface="Century Gothic" panose="020B0502020202020204" pitchFamily="34" charset="0"/>
                        </a:rPr>
                        <a:t>0.1200</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s-MX" sz="900" b="1" i="0" u="none" strike="noStrike">
                          <a:solidFill>
                            <a:srgbClr val="000000"/>
                          </a:solidFill>
                          <a:effectLst/>
                          <a:latin typeface="Century Gothic" panose="020B0502020202020204" pitchFamily="34" charset="0"/>
                        </a:rPr>
                        <a:t> </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s-MX" sz="900" b="1" i="0" u="none" strike="noStrike">
                          <a:solidFill>
                            <a:srgbClr val="000000"/>
                          </a:solidFill>
                          <a:effectLst/>
                          <a:latin typeface="Century Gothic" panose="020B0502020202020204" pitchFamily="34" charset="0"/>
                        </a:rPr>
                        <a:t> </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extLst>
                  <a:ext uri="{0D108BD9-81ED-4DB2-BD59-A6C34878D82A}">
                    <a16:rowId xmlns:a16="http://schemas.microsoft.com/office/drawing/2014/main" val="2342875883"/>
                  </a:ext>
                </a:extLst>
              </a:tr>
              <a:tr h="216562">
                <a:tc vMerge="1">
                  <a:txBody>
                    <a:bodyPr/>
                    <a:lstStyle/>
                    <a:p>
                      <a:endParaRPr lang="es-MX"/>
                    </a:p>
                  </a:txBody>
                  <a:tcPr/>
                </a:tc>
                <a:tc>
                  <a:txBody>
                    <a:bodyPr/>
                    <a:lstStyle/>
                    <a:p>
                      <a:pPr algn="ctr" fontAlgn="ctr"/>
                      <a:r>
                        <a:rPr lang="es-MX" sz="900" b="0" i="0" u="none" strike="noStrike">
                          <a:solidFill>
                            <a:srgbClr val="000000"/>
                          </a:solidFill>
                          <a:effectLst/>
                          <a:latin typeface="Century Gothic" panose="020B0502020202020204" pitchFamily="34" charset="0"/>
                        </a:rPr>
                        <a:t>2</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pt-BR" sz="900" b="1" i="0" u="none" strike="noStrike">
                          <a:solidFill>
                            <a:srgbClr val="000000"/>
                          </a:solidFill>
                          <a:effectLst/>
                          <a:latin typeface="Century Gothic" panose="020B0502020202020204" pitchFamily="34" charset="0"/>
                        </a:rPr>
                        <a:t>Zonas de recarga de mantos acuíferos</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r" fontAlgn="ctr"/>
                      <a:r>
                        <a:rPr lang="es-MX" sz="900" b="1" i="0" u="none" strike="noStrike">
                          <a:solidFill>
                            <a:srgbClr val="000000"/>
                          </a:solidFill>
                          <a:effectLst/>
                          <a:latin typeface="Century Gothic" panose="020B0502020202020204" pitchFamily="34" charset="0"/>
                        </a:rPr>
                        <a:t>0.1200</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s-MX" sz="900" b="1" i="0" u="none" strike="noStrike">
                          <a:solidFill>
                            <a:srgbClr val="000000"/>
                          </a:solidFill>
                          <a:effectLst/>
                          <a:latin typeface="Century Gothic" panose="020B0502020202020204" pitchFamily="34" charset="0"/>
                        </a:rPr>
                        <a:t> </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s-MX" sz="900" b="1" i="0" u="none" strike="noStrike">
                          <a:solidFill>
                            <a:srgbClr val="000000"/>
                          </a:solidFill>
                          <a:effectLst/>
                          <a:latin typeface="Century Gothic" panose="020B0502020202020204" pitchFamily="34" charset="0"/>
                        </a:rPr>
                        <a:t> </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extLst>
                  <a:ext uri="{0D108BD9-81ED-4DB2-BD59-A6C34878D82A}">
                    <a16:rowId xmlns:a16="http://schemas.microsoft.com/office/drawing/2014/main" val="445056516"/>
                  </a:ext>
                </a:extLst>
              </a:tr>
              <a:tr h="356342">
                <a:tc vMerge="1">
                  <a:txBody>
                    <a:bodyPr/>
                    <a:lstStyle/>
                    <a:p>
                      <a:endParaRPr lang="es-MX"/>
                    </a:p>
                  </a:txBody>
                  <a:tcPr/>
                </a:tc>
                <a:tc>
                  <a:txBody>
                    <a:bodyPr/>
                    <a:lstStyle/>
                    <a:p>
                      <a:pPr algn="ctr" fontAlgn="ctr"/>
                      <a:r>
                        <a:rPr lang="es-MX" sz="900" b="0" i="0" u="none" strike="noStrike">
                          <a:solidFill>
                            <a:srgbClr val="000000"/>
                          </a:solidFill>
                          <a:effectLst/>
                          <a:latin typeface="Century Gothic" panose="020B0502020202020204" pitchFamily="34" charset="0"/>
                        </a:rPr>
                        <a:t>3</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s-MX" sz="900" b="1" i="0" u="none" strike="noStrike">
                          <a:solidFill>
                            <a:srgbClr val="000000"/>
                          </a:solidFill>
                          <a:effectLst/>
                          <a:latin typeface="Century Gothic" panose="020B0502020202020204" pitchFamily="34" charset="0"/>
                        </a:rPr>
                        <a:t>Permanencia de suelo entre dos momentos</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s-MX" sz="900" b="1" i="0" u="none" strike="noStrike">
                          <a:solidFill>
                            <a:srgbClr val="000000"/>
                          </a:solidFill>
                          <a:effectLst/>
                          <a:latin typeface="Century Gothic" panose="020B0502020202020204" pitchFamily="34" charset="0"/>
                        </a:rPr>
                        <a:t> </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r" fontAlgn="ctr"/>
                      <a:r>
                        <a:rPr lang="es-MX" sz="900" b="1" i="0" u="none" strike="noStrike">
                          <a:solidFill>
                            <a:srgbClr val="000000"/>
                          </a:solidFill>
                          <a:effectLst/>
                          <a:latin typeface="Century Gothic" panose="020B0502020202020204" pitchFamily="34" charset="0"/>
                        </a:rPr>
                        <a:t>0.0833</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s-MX" sz="900" b="1" i="0" u="none" strike="noStrike">
                          <a:solidFill>
                            <a:srgbClr val="000000"/>
                          </a:solidFill>
                          <a:effectLst/>
                          <a:latin typeface="Century Gothic" panose="020B0502020202020204" pitchFamily="34" charset="0"/>
                        </a:rPr>
                        <a:t> </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extLst>
                  <a:ext uri="{0D108BD9-81ED-4DB2-BD59-A6C34878D82A}">
                    <a16:rowId xmlns:a16="http://schemas.microsoft.com/office/drawing/2014/main" val="4190147509"/>
                  </a:ext>
                </a:extLst>
              </a:tr>
              <a:tr h="356342">
                <a:tc rowSpan="4">
                  <a:txBody>
                    <a:bodyPr/>
                    <a:lstStyle/>
                    <a:p>
                      <a:pPr algn="ctr" fontAlgn="ctr"/>
                      <a:r>
                        <a:rPr lang="es-MX" sz="900" b="0" i="0" u="none" strike="noStrike">
                          <a:solidFill>
                            <a:srgbClr val="000000"/>
                          </a:solidFill>
                          <a:effectLst/>
                          <a:latin typeface="Century Gothic" panose="020B0502020202020204" pitchFamily="34" charset="0"/>
                        </a:rPr>
                        <a:t>CONABIO</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ctr" fontAlgn="ctr"/>
                      <a:r>
                        <a:rPr lang="es-MX" sz="900" b="0" i="0" u="none" strike="noStrike">
                          <a:solidFill>
                            <a:srgbClr val="000000"/>
                          </a:solidFill>
                          <a:effectLst/>
                          <a:latin typeface="Century Gothic" panose="020B0502020202020204" pitchFamily="34" charset="0"/>
                        </a:rPr>
                        <a:t>4</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s-MX" sz="900" b="1" i="0" u="none" strike="noStrike">
                          <a:solidFill>
                            <a:srgbClr val="000000"/>
                          </a:solidFill>
                          <a:effectLst/>
                          <a:latin typeface="Century Gothic" panose="020B0502020202020204" pitchFamily="34" charset="0"/>
                        </a:rPr>
                        <a:t>Áreas Prioritarias para la Conservación de las Aves</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s-MX" sz="900" b="1" i="0" u="none" strike="noStrike">
                          <a:solidFill>
                            <a:srgbClr val="000000"/>
                          </a:solidFill>
                          <a:effectLst/>
                          <a:latin typeface="Century Gothic" panose="020B0502020202020204" pitchFamily="34" charset="0"/>
                        </a:rPr>
                        <a:t> </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s-MX" sz="900" b="1" i="0" u="none" strike="noStrike">
                          <a:solidFill>
                            <a:srgbClr val="000000"/>
                          </a:solidFill>
                          <a:effectLst/>
                          <a:latin typeface="Century Gothic" panose="020B0502020202020204" pitchFamily="34" charset="0"/>
                        </a:rPr>
                        <a:t> </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r" fontAlgn="ctr"/>
                      <a:r>
                        <a:rPr lang="es-MX" sz="900" b="1" i="0" u="none" strike="noStrike">
                          <a:solidFill>
                            <a:srgbClr val="000000"/>
                          </a:solidFill>
                          <a:effectLst/>
                          <a:latin typeface="Century Gothic" panose="020B0502020202020204" pitchFamily="34" charset="0"/>
                        </a:rPr>
                        <a:t>0.0375</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extLst>
                  <a:ext uri="{0D108BD9-81ED-4DB2-BD59-A6C34878D82A}">
                    <a16:rowId xmlns:a16="http://schemas.microsoft.com/office/drawing/2014/main" val="159963310"/>
                  </a:ext>
                </a:extLst>
              </a:tr>
              <a:tr h="216562">
                <a:tc vMerge="1">
                  <a:txBody>
                    <a:bodyPr/>
                    <a:lstStyle/>
                    <a:p>
                      <a:endParaRPr lang="es-MX"/>
                    </a:p>
                  </a:txBody>
                  <a:tcPr/>
                </a:tc>
                <a:tc>
                  <a:txBody>
                    <a:bodyPr/>
                    <a:lstStyle/>
                    <a:p>
                      <a:pPr algn="ctr" fontAlgn="ctr"/>
                      <a:r>
                        <a:rPr lang="es-MX" sz="900" b="0" i="0" u="none" strike="noStrike">
                          <a:solidFill>
                            <a:srgbClr val="000000"/>
                          </a:solidFill>
                          <a:effectLst/>
                          <a:latin typeface="Century Gothic" panose="020B0502020202020204" pitchFamily="34" charset="0"/>
                        </a:rPr>
                        <a:t>5</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s-MX" sz="900" b="1" i="0" u="none" strike="noStrike">
                          <a:solidFill>
                            <a:srgbClr val="000000"/>
                          </a:solidFill>
                          <a:effectLst/>
                          <a:latin typeface="Century Gothic" panose="020B0502020202020204" pitchFamily="34" charset="0"/>
                        </a:rPr>
                        <a:t>Regiones Prioritarias Terrestres</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s-MX" sz="900" b="1" i="0" u="none" strike="noStrike">
                          <a:solidFill>
                            <a:srgbClr val="000000"/>
                          </a:solidFill>
                          <a:effectLst/>
                          <a:latin typeface="Century Gothic" panose="020B0502020202020204" pitchFamily="34" charset="0"/>
                        </a:rPr>
                        <a:t> </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s-MX" sz="900" b="1" i="0" u="none" strike="noStrike">
                          <a:solidFill>
                            <a:srgbClr val="000000"/>
                          </a:solidFill>
                          <a:effectLst/>
                          <a:latin typeface="Century Gothic" panose="020B0502020202020204" pitchFamily="34" charset="0"/>
                        </a:rPr>
                        <a:t> </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r" fontAlgn="ctr"/>
                      <a:r>
                        <a:rPr lang="es-MX" sz="900" b="1" i="0" u="none" strike="noStrike">
                          <a:solidFill>
                            <a:srgbClr val="000000"/>
                          </a:solidFill>
                          <a:effectLst/>
                          <a:latin typeface="Century Gothic" panose="020B0502020202020204" pitchFamily="34" charset="0"/>
                        </a:rPr>
                        <a:t>0.0375</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extLst>
                  <a:ext uri="{0D108BD9-81ED-4DB2-BD59-A6C34878D82A}">
                    <a16:rowId xmlns:a16="http://schemas.microsoft.com/office/drawing/2014/main" val="892967114"/>
                  </a:ext>
                </a:extLst>
              </a:tr>
              <a:tr h="216562">
                <a:tc vMerge="1">
                  <a:txBody>
                    <a:bodyPr/>
                    <a:lstStyle/>
                    <a:p>
                      <a:endParaRPr lang="es-MX"/>
                    </a:p>
                  </a:txBody>
                  <a:tcPr/>
                </a:tc>
                <a:tc>
                  <a:txBody>
                    <a:bodyPr/>
                    <a:lstStyle/>
                    <a:p>
                      <a:pPr algn="ctr" fontAlgn="ctr"/>
                      <a:r>
                        <a:rPr lang="es-MX" sz="900" b="0" i="0" u="none" strike="noStrike">
                          <a:solidFill>
                            <a:srgbClr val="000000"/>
                          </a:solidFill>
                          <a:effectLst/>
                          <a:latin typeface="Century Gothic" panose="020B0502020202020204" pitchFamily="34" charset="0"/>
                        </a:rPr>
                        <a:t>6</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s-MX" sz="900" b="1" i="0" u="none" strike="noStrike">
                          <a:solidFill>
                            <a:srgbClr val="000000"/>
                          </a:solidFill>
                          <a:effectLst/>
                          <a:latin typeface="Century Gothic" panose="020B0502020202020204" pitchFamily="34" charset="0"/>
                        </a:rPr>
                        <a:t>Regiones Hidrológicas Prioritarias</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r" fontAlgn="ctr"/>
                      <a:r>
                        <a:rPr lang="es-MX" sz="900" b="1" i="0" u="none" strike="noStrike">
                          <a:solidFill>
                            <a:srgbClr val="000000"/>
                          </a:solidFill>
                          <a:effectLst/>
                          <a:latin typeface="Century Gothic" panose="020B0502020202020204" pitchFamily="34" charset="0"/>
                        </a:rPr>
                        <a:t>0.1200</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s-MX" sz="900" b="1" i="0" u="none" strike="noStrike">
                          <a:solidFill>
                            <a:srgbClr val="000000"/>
                          </a:solidFill>
                          <a:effectLst/>
                          <a:latin typeface="Century Gothic" panose="020B0502020202020204" pitchFamily="34" charset="0"/>
                        </a:rPr>
                        <a:t> </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s-MX" sz="900" b="1" i="0" u="none" strike="noStrike">
                          <a:solidFill>
                            <a:srgbClr val="000000"/>
                          </a:solidFill>
                          <a:effectLst/>
                          <a:latin typeface="Century Gothic" panose="020B0502020202020204" pitchFamily="34" charset="0"/>
                        </a:rPr>
                        <a:t> </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extLst>
                  <a:ext uri="{0D108BD9-81ED-4DB2-BD59-A6C34878D82A}">
                    <a16:rowId xmlns:a16="http://schemas.microsoft.com/office/drawing/2014/main" val="1293732893"/>
                  </a:ext>
                </a:extLst>
              </a:tr>
              <a:tr h="374060">
                <a:tc vMerge="1">
                  <a:txBody>
                    <a:bodyPr/>
                    <a:lstStyle/>
                    <a:p>
                      <a:endParaRPr lang="es-MX"/>
                    </a:p>
                  </a:txBody>
                  <a:tcPr/>
                </a:tc>
                <a:tc>
                  <a:txBody>
                    <a:bodyPr/>
                    <a:lstStyle/>
                    <a:p>
                      <a:pPr algn="ctr" fontAlgn="ctr"/>
                      <a:r>
                        <a:rPr lang="es-MX" sz="900" b="0" i="0" u="none" strike="noStrike">
                          <a:solidFill>
                            <a:srgbClr val="000000"/>
                          </a:solidFill>
                          <a:effectLst/>
                          <a:latin typeface="Century Gothic" panose="020B0502020202020204" pitchFamily="34" charset="0"/>
                        </a:rPr>
                        <a:t>7</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s-MX" sz="900" b="1" i="0" u="none" strike="noStrike">
                          <a:solidFill>
                            <a:srgbClr val="000000"/>
                          </a:solidFill>
                          <a:effectLst/>
                          <a:latin typeface="Century Gothic" panose="020B0502020202020204" pitchFamily="34" charset="0"/>
                        </a:rPr>
                        <a:t>Sitios Prioritarios Terrestres para la Conservación de la Biodiversidad</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s-MX" sz="900" b="1" i="0" u="none" strike="noStrike">
                          <a:solidFill>
                            <a:srgbClr val="000000"/>
                          </a:solidFill>
                          <a:effectLst/>
                          <a:latin typeface="Century Gothic" panose="020B0502020202020204" pitchFamily="34" charset="0"/>
                        </a:rPr>
                        <a:t> </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r" fontAlgn="ctr"/>
                      <a:r>
                        <a:rPr lang="es-MX" sz="900" b="1" i="0" u="none" strike="noStrike">
                          <a:solidFill>
                            <a:srgbClr val="000000"/>
                          </a:solidFill>
                          <a:effectLst/>
                          <a:latin typeface="Century Gothic" panose="020B0502020202020204" pitchFamily="34" charset="0"/>
                        </a:rPr>
                        <a:t>0.0833</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s-MX" sz="900" b="1" i="0" u="none" strike="noStrike">
                          <a:solidFill>
                            <a:srgbClr val="000000"/>
                          </a:solidFill>
                          <a:effectLst/>
                          <a:latin typeface="Century Gothic" panose="020B0502020202020204" pitchFamily="34" charset="0"/>
                        </a:rPr>
                        <a:t> </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extLst>
                  <a:ext uri="{0D108BD9-81ED-4DB2-BD59-A6C34878D82A}">
                    <a16:rowId xmlns:a16="http://schemas.microsoft.com/office/drawing/2014/main" val="3723680755"/>
                  </a:ext>
                </a:extLst>
              </a:tr>
              <a:tr h="307471">
                <a:tc>
                  <a:txBody>
                    <a:bodyPr/>
                    <a:lstStyle/>
                    <a:p>
                      <a:pPr algn="ctr" fontAlgn="ctr"/>
                      <a:r>
                        <a:rPr lang="es-MX" sz="800" b="0" i="0" u="none" strike="noStrike">
                          <a:solidFill>
                            <a:srgbClr val="000000"/>
                          </a:solidFill>
                          <a:effectLst/>
                          <a:latin typeface="Century Gothic" panose="020B0502020202020204" pitchFamily="34" charset="0"/>
                        </a:rPr>
                        <a:t>CONAFOR</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900" b="0" i="0" u="none" strike="noStrike">
                          <a:solidFill>
                            <a:srgbClr val="000000"/>
                          </a:solidFill>
                          <a:effectLst/>
                          <a:latin typeface="Century Gothic" panose="020B0502020202020204" pitchFamily="34" charset="0"/>
                        </a:rPr>
                        <a:t>8</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s-MX" sz="900" b="1" i="0" u="none" strike="noStrike">
                          <a:solidFill>
                            <a:srgbClr val="000000"/>
                          </a:solidFill>
                          <a:effectLst/>
                          <a:latin typeface="Century Gothic" panose="020B0502020202020204" pitchFamily="34" charset="0"/>
                        </a:rPr>
                        <a:t>Base Forestal</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s-MX" sz="900" b="1" i="0" u="none" strike="noStrike">
                          <a:solidFill>
                            <a:srgbClr val="000000"/>
                          </a:solidFill>
                          <a:effectLst/>
                          <a:latin typeface="Century Gothic" panose="020B0502020202020204" pitchFamily="34" charset="0"/>
                        </a:rPr>
                        <a:t> </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r" fontAlgn="ctr"/>
                      <a:r>
                        <a:rPr lang="es-MX" sz="900" b="1" i="0" u="none" strike="noStrike" dirty="0">
                          <a:solidFill>
                            <a:srgbClr val="000000"/>
                          </a:solidFill>
                          <a:effectLst/>
                          <a:latin typeface="Century Gothic" panose="020B0502020202020204" pitchFamily="34" charset="0"/>
                        </a:rPr>
                        <a:t>0.0833</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s-MX" sz="900" b="1" i="0" u="none" strike="noStrike">
                          <a:solidFill>
                            <a:srgbClr val="000000"/>
                          </a:solidFill>
                          <a:effectLst/>
                          <a:latin typeface="Century Gothic" panose="020B0502020202020204" pitchFamily="34" charset="0"/>
                        </a:rPr>
                        <a:t> </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extLst>
                  <a:ext uri="{0D108BD9-81ED-4DB2-BD59-A6C34878D82A}">
                    <a16:rowId xmlns:a16="http://schemas.microsoft.com/office/drawing/2014/main" val="236874991"/>
                  </a:ext>
                </a:extLst>
              </a:tr>
              <a:tr h="561090">
                <a:tc rowSpan="4">
                  <a:txBody>
                    <a:bodyPr/>
                    <a:lstStyle/>
                    <a:p>
                      <a:pPr algn="ctr" fontAlgn="ctr"/>
                      <a:r>
                        <a:rPr lang="es-MX" sz="900" b="0" i="0" u="none" strike="noStrike">
                          <a:solidFill>
                            <a:srgbClr val="000000"/>
                          </a:solidFill>
                          <a:effectLst/>
                          <a:latin typeface="Century Gothic" panose="020B0502020202020204" pitchFamily="34" charset="0"/>
                        </a:rPr>
                        <a:t>IPLANEG</a:t>
                      </a:r>
                    </a:p>
                  </a:txBody>
                  <a:tcPr marL="9073" marR="9073" marT="90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900" b="0" i="0" u="none" strike="noStrike">
                          <a:solidFill>
                            <a:srgbClr val="000000"/>
                          </a:solidFill>
                          <a:effectLst/>
                          <a:latin typeface="Century Gothic" panose="020B0502020202020204" pitchFamily="34" charset="0"/>
                        </a:rPr>
                        <a:t>9</a:t>
                      </a:r>
                    </a:p>
                  </a:txBody>
                  <a:tcPr marL="9073" marR="9073" marT="9073" marB="0" anchor="ctr">
                    <a:lnL w="6350" cap="flat" cmpd="sng" algn="ctr">
                      <a:solidFill>
                        <a:srgbClr val="00000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s-MX" sz="900" b="1" i="0" u="none" strike="noStrike">
                          <a:solidFill>
                            <a:srgbClr val="000000"/>
                          </a:solidFill>
                          <a:effectLst/>
                          <a:latin typeface="Century Gothic" panose="020B0502020202020204" pitchFamily="34" charset="0"/>
                        </a:rPr>
                        <a:t>Áreas Prioritarias para la Conservación de los Ecosistemas y la Biodiversidad (No urbanizables Estatales)</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r" fontAlgn="ctr"/>
                      <a:r>
                        <a:rPr lang="es-MX" sz="900" b="1" i="0" u="none" strike="noStrike">
                          <a:solidFill>
                            <a:srgbClr val="000000"/>
                          </a:solidFill>
                          <a:effectLst/>
                          <a:latin typeface="Century Gothic" panose="020B0502020202020204" pitchFamily="34" charset="0"/>
                        </a:rPr>
                        <a:t>0.1200</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s-MX" sz="900" b="1" i="0" u="none" strike="noStrike">
                          <a:solidFill>
                            <a:srgbClr val="000000"/>
                          </a:solidFill>
                          <a:effectLst/>
                          <a:latin typeface="Century Gothic" panose="020B0502020202020204" pitchFamily="34" charset="0"/>
                        </a:rPr>
                        <a:t> </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s-MX" sz="900" b="1" i="0" u="none" strike="noStrike">
                          <a:solidFill>
                            <a:srgbClr val="000000"/>
                          </a:solidFill>
                          <a:effectLst/>
                          <a:latin typeface="Century Gothic" panose="020B0502020202020204" pitchFamily="34" charset="0"/>
                        </a:rPr>
                        <a:t> </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extLst>
                  <a:ext uri="{0D108BD9-81ED-4DB2-BD59-A6C34878D82A}">
                    <a16:rowId xmlns:a16="http://schemas.microsoft.com/office/drawing/2014/main" val="3683027728"/>
                  </a:ext>
                </a:extLst>
              </a:tr>
              <a:tr h="216562">
                <a:tc vMerge="1">
                  <a:txBody>
                    <a:bodyPr/>
                    <a:lstStyle/>
                    <a:p>
                      <a:endParaRPr lang="es-MX"/>
                    </a:p>
                  </a:txBody>
                  <a:tcPr/>
                </a:tc>
                <a:tc>
                  <a:txBody>
                    <a:bodyPr/>
                    <a:lstStyle/>
                    <a:p>
                      <a:pPr algn="ctr" fontAlgn="ctr"/>
                      <a:r>
                        <a:rPr lang="es-MX" sz="900" b="0" i="0" u="none" strike="noStrike">
                          <a:solidFill>
                            <a:srgbClr val="000000"/>
                          </a:solidFill>
                          <a:effectLst/>
                          <a:latin typeface="Century Gothic" panose="020B0502020202020204" pitchFamily="34" charset="0"/>
                        </a:rPr>
                        <a:t>10</a:t>
                      </a:r>
                    </a:p>
                  </a:txBody>
                  <a:tcPr marL="9073" marR="9073" marT="9073" marB="0" anchor="ctr">
                    <a:lnL w="6350" cap="flat" cmpd="sng" algn="ctr">
                      <a:solidFill>
                        <a:srgbClr val="00000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s-MX" sz="900" b="1" i="0" u="none" strike="noStrike">
                          <a:solidFill>
                            <a:srgbClr val="000000"/>
                          </a:solidFill>
                          <a:effectLst/>
                          <a:latin typeface="Century Gothic" panose="020B0502020202020204" pitchFamily="34" charset="0"/>
                        </a:rPr>
                        <a:t>Potencial Agrícola</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s-MX" sz="900" b="1" i="0" u="none" strike="noStrike">
                          <a:solidFill>
                            <a:srgbClr val="000000"/>
                          </a:solidFill>
                          <a:effectLst/>
                          <a:latin typeface="Century Gothic" panose="020B0502020202020204" pitchFamily="34" charset="0"/>
                        </a:rPr>
                        <a:t> </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s-MX" sz="900" b="1" i="0" u="none" strike="noStrike">
                          <a:solidFill>
                            <a:srgbClr val="000000"/>
                          </a:solidFill>
                          <a:effectLst/>
                          <a:latin typeface="Century Gothic" panose="020B0502020202020204" pitchFamily="34" charset="0"/>
                        </a:rPr>
                        <a:t> </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r" fontAlgn="ctr"/>
                      <a:r>
                        <a:rPr lang="es-MX" sz="900" b="1" i="0" u="none" strike="noStrike">
                          <a:solidFill>
                            <a:srgbClr val="000000"/>
                          </a:solidFill>
                          <a:effectLst/>
                          <a:latin typeface="Century Gothic" panose="020B0502020202020204" pitchFamily="34" charset="0"/>
                        </a:rPr>
                        <a:t>0.0375</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extLst>
                  <a:ext uri="{0D108BD9-81ED-4DB2-BD59-A6C34878D82A}">
                    <a16:rowId xmlns:a16="http://schemas.microsoft.com/office/drawing/2014/main" val="209340781"/>
                  </a:ext>
                </a:extLst>
              </a:tr>
              <a:tr h="216562">
                <a:tc vMerge="1">
                  <a:txBody>
                    <a:bodyPr/>
                    <a:lstStyle/>
                    <a:p>
                      <a:endParaRPr lang="es-MX"/>
                    </a:p>
                  </a:txBody>
                  <a:tcPr/>
                </a:tc>
                <a:tc>
                  <a:txBody>
                    <a:bodyPr/>
                    <a:lstStyle/>
                    <a:p>
                      <a:pPr algn="ctr" fontAlgn="ctr"/>
                      <a:r>
                        <a:rPr lang="es-MX" sz="900" b="0" i="0" u="none" strike="noStrike">
                          <a:solidFill>
                            <a:srgbClr val="000000"/>
                          </a:solidFill>
                          <a:effectLst/>
                          <a:latin typeface="Century Gothic" panose="020B0502020202020204" pitchFamily="34" charset="0"/>
                        </a:rPr>
                        <a:t>11</a:t>
                      </a:r>
                    </a:p>
                  </a:txBody>
                  <a:tcPr marL="9073" marR="9073" marT="9073" marB="0" anchor="ctr">
                    <a:lnL w="6350" cap="flat" cmpd="sng" algn="ctr">
                      <a:solidFill>
                        <a:srgbClr val="00000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s-MX" sz="900" b="1" i="0" u="none" strike="noStrike">
                          <a:solidFill>
                            <a:srgbClr val="000000"/>
                          </a:solidFill>
                          <a:effectLst/>
                          <a:latin typeface="Century Gothic" panose="020B0502020202020204" pitchFamily="34" charset="0"/>
                        </a:rPr>
                        <a:t>Ganadería</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s-MX" sz="900" b="1" i="0" u="none" strike="noStrike">
                          <a:solidFill>
                            <a:srgbClr val="000000"/>
                          </a:solidFill>
                          <a:effectLst/>
                          <a:latin typeface="Century Gothic" panose="020B0502020202020204" pitchFamily="34" charset="0"/>
                        </a:rPr>
                        <a:t> </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s-MX" sz="900" b="1" i="0" u="none" strike="noStrike">
                          <a:solidFill>
                            <a:srgbClr val="000000"/>
                          </a:solidFill>
                          <a:effectLst/>
                          <a:latin typeface="Century Gothic" panose="020B0502020202020204" pitchFamily="34" charset="0"/>
                        </a:rPr>
                        <a:t> </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r" fontAlgn="ctr"/>
                      <a:r>
                        <a:rPr lang="es-MX" sz="900" b="1" i="0" u="none" strike="noStrike">
                          <a:solidFill>
                            <a:srgbClr val="000000"/>
                          </a:solidFill>
                          <a:effectLst/>
                          <a:latin typeface="Century Gothic" panose="020B0502020202020204" pitchFamily="34" charset="0"/>
                        </a:rPr>
                        <a:t>0.0375</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extLst>
                  <a:ext uri="{0D108BD9-81ED-4DB2-BD59-A6C34878D82A}">
                    <a16:rowId xmlns:a16="http://schemas.microsoft.com/office/drawing/2014/main" val="143342825"/>
                  </a:ext>
                </a:extLst>
              </a:tr>
              <a:tr h="226406">
                <a:tc vMerge="1">
                  <a:txBody>
                    <a:bodyPr/>
                    <a:lstStyle/>
                    <a:p>
                      <a:endParaRPr lang="es-MX"/>
                    </a:p>
                  </a:txBody>
                  <a:tcPr/>
                </a:tc>
                <a:tc>
                  <a:txBody>
                    <a:bodyPr/>
                    <a:lstStyle/>
                    <a:p>
                      <a:pPr algn="ctr" fontAlgn="ctr"/>
                      <a:r>
                        <a:rPr lang="es-MX" sz="900" b="0" i="0" u="none" strike="noStrike">
                          <a:solidFill>
                            <a:srgbClr val="000000"/>
                          </a:solidFill>
                          <a:effectLst/>
                          <a:latin typeface="Century Gothic" panose="020B0502020202020204" pitchFamily="34" charset="0"/>
                        </a:rPr>
                        <a:t>12</a:t>
                      </a:r>
                    </a:p>
                  </a:txBody>
                  <a:tcPr marL="9073" marR="9073" marT="9073" marB="0" anchor="ctr">
                    <a:lnL w="6350" cap="flat" cmpd="sng" algn="ctr">
                      <a:solidFill>
                        <a:srgbClr val="00000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s-MX" sz="900" b="1" i="0" u="none" strike="noStrike">
                          <a:solidFill>
                            <a:srgbClr val="000000"/>
                          </a:solidFill>
                          <a:effectLst/>
                          <a:latin typeface="Century Gothic" panose="020B0502020202020204" pitchFamily="34" charset="0"/>
                        </a:rPr>
                        <a:t>Zonas de aptitud para minería</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MX" sz="900" b="1" i="0" u="none" strike="noStrike">
                          <a:solidFill>
                            <a:srgbClr val="000000"/>
                          </a:solidFill>
                          <a:effectLst/>
                          <a:latin typeface="Century Gothic" panose="020B0502020202020204" pitchFamily="34" charset="0"/>
                        </a:rPr>
                        <a:t>0.1200</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s-MX" sz="900" b="1" i="0" u="none" strike="noStrike">
                          <a:solidFill>
                            <a:srgbClr val="000000"/>
                          </a:solidFill>
                          <a:effectLst/>
                          <a:latin typeface="Century Gothic" panose="020B0502020202020204" pitchFamily="34" charset="0"/>
                        </a:rPr>
                        <a:t> </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s-MX" sz="900" b="1" i="0" u="none" strike="noStrike">
                          <a:solidFill>
                            <a:srgbClr val="000000"/>
                          </a:solidFill>
                          <a:effectLst/>
                          <a:latin typeface="Century Gothic" panose="020B0502020202020204" pitchFamily="34" charset="0"/>
                        </a:rPr>
                        <a:t> </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9836878"/>
                  </a:ext>
                </a:extLst>
              </a:tr>
              <a:tr h="226406">
                <a:tc>
                  <a:txBody>
                    <a:bodyPr/>
                    <a:lstStyle/>
                    <a:p>
                      <a:pPr algn="l" fontAlgn="b"/>
                      <a:r>
                        <a:rPr lang="es-MX" sz="900" b="0" i="0" u="none" strike="noStrike">
                          <a:solidFill>
                            <a:srgbClr val="000000"/>
                          </a:solidFill>
                          <a:effectLst/>
                          <a:latin typeface="Calibri" panose="020F0502020204030204" pitchFamily="34" charset="0"/>
                        </a:rPr>
                        <a:t> </a:t>
                      </a:r>
                    </a:p>
                  </a:txBody>
                  <a:tcPr marL="9073" marR="9073" marT="907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MX" sz="900" b="0" i="0" u="none" strike="noStrike">
                          <a:solidFill>
                            <a:srgbClr val="000000"/>
                          </a:solidFill>
                          <a:effectLst/>
                          <a:latin typeface="Calibri" panose="020F0502020204030204" pitchFamily="34" charset="0"/>
                        </a:rPr>
                        <a:t> </a:t>
                      </a:r>
                    </a:p>
                  </a:txBody>
                  <a:tcPr marL="9073" marR="9073" marT="9073" marB="0" anchor="ctr">
                    <a:lnL>
                      <a:noFill/>
                    </a:lnL>
                    <a:lnR w="12700" cap="flat" cmpd="sng" algn="ctr">
                      <a:solidFill>
                        <a:srgbClr val="000000"/>
                      </a:solidFill>
                      <a:prstDash val="solid"/>
                      <a:round/>
                      <a:headEnd type="none" w="med" len="med"/>
                      <a:tailEnd type="none" w="med" len="med"/>
                    </a:lnR>
                    <a:lnT w="6350" cap="flat" cmpd="sng" algn="ctr">
                      <a:solidFill>
                        <a:srgbClr val="404040"/>
                      </a:solidFill>
                      <a:prstDash val="solid"/>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Century Gothic" panose="020B0502020202020204" pitchFamily="34" charset="0"/>
                        </a:rPr>
                        <a:t>TOTALES</a:t>
                      </a:r>
                    </a:p>
                  </a:txBody>
                  <a:tcPr marL="9073" marR="9073" marT="9073" marB="0" anchor="ctr">
                    <a:lnL w="12700" cap="flat" cmpd="sng" algn="ctr">
                      <a:solidFill>
                        <a:srgbClr val="000000"/>
                      </a:solidFill>
                      <a:prstDash val="solid"/>
                      <a:round/>
                      <a:headEnd type="none" w="med" len="med"/>
                      <a:tailEnd type="none" w="med" len="med"/>
                    </a:lnL>
                    <a:lnR w="6350" cap="flat" cmpd="sng" algn="ctr">
                      <a:solidFill>
                        <a:srgbClr val="40404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MX" sz="900" b="1" i="0" u="none" strike="noStrike">
                          <a:solidFill>
                            <a:srgbClr val="FF0000"/>
                          </a:solidFill>
                          <a:effectLst/>
                          <a:latin typeface="Century Gothic" panose="020B0502020202020204" pitchFamily="34" charset="0"/>
                        </a:rPr>
                        <a:t>0.6000</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MX" sz="900" b="1" i="0" u="none" strike="noStrike">
                          <a:solidFill>
                            <a:srgbClr val="FF0000"/>
                          </a:solidFill>
                          <a:effectLst/>
                          <a:latin typeface="Century Gothic" panose="020B0502020202020204" pitchFamily="34" charset="0"/>
                        </a:rPr>
                        <a:t>0.2500</a:t>
                      </a:r>
                    </a:p>
                  </a:txBody>
                  <a:tcPr marL="9073" marR="9073" marT="9073"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MX" sz="900" b="1" i="0" u="none" strike="noStrike" dirty="0">
                          <a:solidFill>
                            <a:srgbClr val="FF0000"/>
                          </a:solidFill>
                          <a:effectLst/>
                          <a:latin typeface="Century Gothic" panose="020B0502020202020204" pitchFamily="34" charset="0"/>
                        </a:rPr>
                        <a:t>0.1500</a:t>
                      </a:r>
                    </a:p>
                  </a:txBody>
                  <a:tcPr marL="9073" marR="9073" marT="9073" marB="0" anchor="ctr">
                    <a:lnL w="6350" cap="flat" cmpd="sng" algn="ctr">
                      <a:solidFill>
                        <a:srgbClr val="40404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8009970"/>
                  </a:ext>
                </a:extLst>
              </a:tr>
            </a:tbl>
          </a:graphicData>
        </a:graphic>
      </p:graphicFrame>
      <p:pic>
        <p:nvPicPr>
          <p:cNvPr id="2" name="Imagen 1">
            <a:extLst>
              <a:ext uri="{FF2B5EF4-FFF2-40B4-BE49-F238E27FC236}">
                <a16:creationId xmlns:a16="http://schemas.microsoft.com/office/drawing/2014/main" id="{91B5B334-77F2-C3B6-E8BD-A56AEDABF6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09413"/>
            <a:ext cx="1581150" cy="1581150"/>
          </a:xfrm>
          <a:prstGeom prst="rect">
            <a:avLst/>
          </a:prstGeom>
        </p:spPr>
      </p:pic>
      <p:pic>
        <p:nvPicPr>
          <p:cNvPr id="5" name="Imagen 4">
            <a:extLst>
              <a:ext uri="{FF2B5EF4-FFF2-40B4-BE49-F238E27FC236}">
                <a16:creationId xmlns:a16="http://schemas.microsoft.com/office/drawing/2014/main" id="{6A7F0155-6BB6-354B-7D2E-D57AFED730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6749" y="6035301"/>
            <a:ext cx="1560576" cy="652272"/>
          </a:xfrm>
          <a:prstGeom prst="rect">
            <a:avLst/>
          </a:prstGeom>
        </p:spPr>
      </p:pic>
    </p:spTree>
    <p:extLst>
      <p:ext uri="{BB962C8B-B14F-4D97-AF65-F5344CB8AC3E}">
        <p14:creationId xmlns:p14="http://schemas.microsoft.com/office/powerpoint/2010/main" val="11259453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37511FD-109B-4260-AFF9-CB1DD5398D0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28" t="3138" r="849" b="2092"/>
          <a:stretch/>
        </p:blipFill>
        <p:spPr bwMode="auto">
          <a:xfrm>
            <a:off x="80211" y="726153"/>
            <a:ext cx="5967664" cy="4701482"/>
          </a:xfrm>
          <a:prstGeom prst="rect">
            <a:avLst/>
          </a:prstGeom>
          <a:noFill/>
          <a:ln>
            <a:noFill/>
          </a:ln>
          <a:extLst>
            <a:ext uri="{53640926-AAD7-44D8-BBD7-CCE9431645EC}">
              <a14:shadowObscured xmlns:a14="http://schemas.microsoft.com/office/drawing/2010/main"/>
            </a:ext>
          </a:extLst>
        </p:spPr>
      </p:pic>
      <p:pic>
        <p:nvPicPr>
          <p:cNvPr id="5" name="Imagen 4">
            <a:extLst>
              <a:ext uri="{FF2B5EF4-FFF2-40B4-BE49-F238E27FC236}">
                <a16:creationId xmlns:a16="http://schemas.microsoft.com/office/drawing/2014/main" id="{EAFEFF2D-C19A-40E0-943D-FFAFFE2EA2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58" t="3138" r="849" b="2720"/>
          <a:stretch/>
        </p:blipFill>
        <p:spPr bwMode="auto">
          <a:xfrm>
            <a:off x="6112042" y="726153"/>
            <a:ext cx="6017765" cy="4701481"/>
          </a:xfrm>
          <a:prstGeom prst="rect">
            <a:avLst/>
          </a:prstGeom>
          <a:noFill/>
          <a:ln>
            <a:noFill/>
          </a:ln>
          <a:extLst>
            <a:ext uri="{53640926-AAD7-44D8-BBD7-CCE9431645EC}">
              <a14:shadowObscured xmlns:a14="http://schemas.microsoft.com/office/drawing/2010/main"/>
            </a:ext>
          </a:extLst>
        </p:spPr>
      </p:pic>
      <p:sp>
        <p:nvSpPr>
          <p:cNvPr id="8" name="Título 1">
            <a:extLst>
              <a:ext uri="{FF2B5EF4-FFF2-40B4-BE49-F238E27FC236}">
                <a16:creationId xmlns:a16="http://schemas.microsoft.com/office/drawing/2014/main" id="{91DF9B52-B029-4D73-A807-0F980B83A480}"/>
              </a:ext>
            </a:extLst>
          </p:cNvPr>
          <p:cNvSpPr txBox="1">
            <a:spLocks/>
          </p:cNvSpPr>
          <p:nvPr/>
        </p:nvSpPr>
        <p:spPr>
          <a:xfrm>
            <a:off x="521369" y="-144377"/>
            <a:ext cx="11149262" cy="10654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2000" dirty="0">
                <a:solidFill>
                  <a:schemeClr val="tx1">
                    <a:lumMod val="65000"/>
                    <a:lumOff val="35000"/>
                  </a:schemeClr>
                </a:solidFill>
                <a:latin typeface="Century Gothic" panose="020B0502020202020204" pitchFamily="34" charset="0"/>
                <a:ea typeface="Times New Roman" panose="02020603050405020304" pitchFamily="18" charset="0"/>
                <a:cs typeface="Arial" panose="020B0604020202020204" pitchFamily="34" charset="0"/>
              </a:rPr>
              <a:t>Zonificación primaria producto del análisis territorial</a:t>
            </a:r>
            <a:endParaRPr lang="es-MX" sz="2000" dirty="0">
              <a:solidFill>
                <a:schemeClr val="tx1">
                  <a:lumMod val="65000"/>
                  <a:lumOff val="35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p:txBody>
      </p:sp>
      <p:pic>
        <p:nvPicPr>
          <p:cNvPr id="2" name="Imagen 1">
            <a:extLst>
              <a:ext uri="{FF2B5EF4-FFF2-40B4-BE49-F238E27FC236}">
                <a16:creationId xmlns:a16="http://schemas.microsoft.com/office/drawing/2014/main" id="{2B79E376-ED9F-E911-6F86-C9F18F608F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269656"/>
            <a:ext cx="1581150" cy="1581150"/>
          </a:xfrm>
          <a:prstGeom prst="rect">
            <a:avLst/>
          </a:prstGeom>
        </p:spPr>
      </p:pic>
      <p:pic>
        <p:nvPicPr>
          <p:cNvPr id="3" name="Imagen 2">
            <a:extLst>
              <a:ext uri="{FF2B5EF4-FFF2-40B4-BE49-F238E27FC236}">
                <a16:creationId xmlns:a16="http://schemas.microsoft.com/office/drawing/2014/main" id="{1D7CF090-4019-B873-DF6F-4F0B830A2E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76749" y="5995544"/>
            <a:ext cx="1560576" cy="652272"/>
          </a:xfrm>
          <a:prstGeom prst="rect">
            <a:avLst/>
          </a:prstGeom>
        </p:spPr>
      </p:pic>
    </p:spTree>
    <p:extLst>
      <p:ext uri="{BB962C8B-B14F-4D97-AF65-F5344CB8AC3E}">
        <p14:creationId xmlns:p14="http://schemas.microsoft.com/office/powerpoint/2010/main" val="14781680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EDBE6764-3C7A-4DF1-94FB-91CD9CDD023B}"/>
              </a:ext>
            </a:extLst>
          </p:cNvPr>
          <p:cNvSpPr txBox="1">
            <a:spLocks/>
          </p:cNvSpPr>
          <p:nvPr/>
        </p:nvSpPr>
        <p:spPr>
          <a:xfrm>
            <a:off x="2667000" y="1988841"/>
            <a:ext cx="7580250" cy="24500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3600" dirty="0">
                <a:solidFill>
                  <a:srgbClr val="3C4043"/>
                </a:solidFill>
                <a:latin typeface="Century Gothic" panose="020B0502020202020204" pitchFamily="34" charset="0"/>
              </a:rPr>
              <a:t>D. Resultados del Diagnóstico Integral</a:t>
            </a:r>
            <a:br>
              <a:rPr lang="es-MX" sz="3600" dirty="0">
                <a:solidFill>
                  <a:srgbClr val="3C4043"/>
                </a:solidFill>
                <a:latin typeface="Century Gothic" panose="020B0502020202020204" pitchFamily="34" charset="0"/>
              </a:rPr>
            </a:br>
            <a:endParaRPr lang="es-MX" sz="3600" dirty="0">
              <a:solidFill>
                <a:srgbClr val="3C4043"/>
              </a:solidFill>
              <a:latin typeface="Century Gothic" panose="020B0502020202020204" pitchFamily="34" charset="0"/>
            </a:endParaRPr>
          </a:p>
        </p:txBody>
      </p:sp>
      <p:pic>
        <p:nvPicPr>
          <p:cNvPr id="2" name="Imagen 1">
            <a:extLst>
              <a:ext uri="{FF2B5EF4-FFF2-40B4-BE49-F238E27FC236}">
                <a16:creationId xmlns:a16="http://schemas.microsoft.com/office/drawing/2014/main" id="{7B395421-2D9F-96AD-C265-F6A1278112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69656"/>
            <a:ext cx="1581150" cy="1581150"/>
          </a:xfrm>
          <a:prstGeom prst="rect">
            <a:avLst/>
          </a:prstGeom>
        </p:spPr>
      </p:pic>
      <p:pic>
        <p:nvPicPr>
          <p:cNvPr id="3" name="Imagen 2">
            <a:extLst>
              <a:ext uri="{FF2B5EF4-FFF2-40B4-BE49-F238E27FC236}">
                <a16:creationId xmlns:a16="http://schemas.microsoft.com/office/drawing/2014/main" id="{8C784F2F-10B5-5D63-7CFE-05B889DB71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6749" y="5995544"/>
            <a:ext cx="1560576" cy="652272"/>
          </a:xfrm>
          <a:prstGeom prst="rect">
            <a:avLst/>
          </a:prstGeom>
        </p:spPr>
      </p:pic>
    </p:spTree>
    <p:extLst>
      <p:ext uri="{BB962C8B-B14F-4D97-AF65-F5344CB8AC3E}">
        <p14:creationId xmlns:p14="http://schemas.microsoft.com/office/powerpoint/2010/main" val="9639718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EC76FDAB-50E7-97F2-72D8-A1EFC6BA14C3}"/>
              </a:ext>
            </a:extLst>
          </p:cNvPr>
          <p:cNvSpPr txBox="1"/>
          <p:nvPr/>
        </p:nvSpPr>
        <p:spPr>
          <a:xfrm>
            <a:off x="1219203" y="1311395"/>
            <a:ext cx="10137912" cy="3811300"/>
          </a:xfrm>
          <a:prstGeom prst="rect">
            <a:avLst/>
          </a:prstGeom>
          <a:noFill/>
        </p:spPr>
        <p:txBody>
          <a:bodyPr wrap="square">
            <a:spAutoFit/>
          </a:bodyPr>
          <a:lstStyle/>
          <a:p>
            <a:pPr algn="just"/>
            <a:r>
              <a:rPr lang="es-MX" dirty="0">
                <a:solidFill>
                  <a:schemeClr val="tx1">
                    <a:lumMod val="65000"/>
                    <a:lumOff val="35000"/>
                  </a:schemeClr>
                </a:solidFill>
                <a:latin typeface="Century Gothic" panose="020B0502020202020204" pitchFamily="34" charset="0"/>
                <a:cs typeface="Times New Roman" panose="02020603050405020304" pitchFamily="18" charset="0"/>
              </a:rPr>
              <a:t>Sobre los temas y ejes vertebrales de este Programa Municipal se detectaron tres vertientes indispensables a tratar:</a:t>
            </a:r>
          </a:p>
          <a:p>
            <a:pPr algn="just"/>
            <a:endParaRPr lang="es-MX" dirty="0">
              <a:solidFill>
                <a:schemeClr val="tx1">
                  <a:lumMod val="65000"/>
                  <a:lumOff val="35000"/>
                </a:schemeClr>
              </a:solidFill>
              <a:latin typeface="Century Gothic" panose="020B0502020202020204" pitchFamily="34" charset="0"/>
              <a:cs typeface="Times New Roman" panose="02020603050405020304" pitchFamily="18" charset="0"/>
            </a:endParaRPr>
          </a:p>
          <a:p>
            <a:pPr marL="342900" lvl="0" indent="-342900" algn="just">
              <a:lnSpc>
                <a:spcPct val="107000"/>
              </a:lnSpc>
              <a:buFont typeface="+mj-lt"/>
              <a:buAutoNum type="alphaUcParenR"/>
            </a:pPr>
            <a:r>
              <a:rPr lang="es-MX" sz="2000" dirty="0">
                <a:latin typeface="Century Gothic" panose="020B0502020202020204" pitchFamily="34" charset="0"/>
                <a:cs typeface="Times New Roman" panose="02020603050405020304" pitchFamily="18" charset="0"/>
              </a:rPr>
              <a:t>El </a:t>
            </a:r>
            <a:r>
              <a:rPr lang="es-MX" sz="2000" b="1" dirty="0">
                <a:latin typeface="Century Gothic" panose="020B0502020202020204" pitchFamily="34" charset="0"/>
                <a:cs typeface="Times New Roman" panose="02020603050405020304" pitchFamily="18" charset="0"/>
              </a:rPr>
              <a:t>agua</a:t>
            </a:r>
            <a:r>
              <a:rPr lang="es-MX" sz="2000" dirty="0">
                <a:latin typeface="Century Gothic" panose="020B0502020202020204" pitchFamily="34" charset="0"/>
                <a:cs typeface="Times New Roman" panose="02020603050405020304" pitchFamily="18" charset="0"/>
              </a:rPr>
              <a:t> como elemento rector del desarrollo municipal. </a:t>
            </a:r>
          </a:p>
          <a:p>
            <a:pPr marL="342900" lvl="0" indent="-342900" algn="just">
              <a:lnSpc>
                <a:spcPct val="107000"/>
              </a:lnSpc>
              <a:buFont typeface="+mj-lt"/>
              <a:buAutoNum type="alphaUcParenR"/>
            </a:pPr>
            <a:r>
              <a:rPr lang="es-MX" sz="2000" dirty="0">
                <a:latin typeface="Century Gothic" panose="020B0502020202020204" pitchFamily="34" charset="0"/>
                <a:cs typeface="Times New Roman" panose="02020603050405020304" pitchFamily="18" charset="0"/>
              </a:rPr>
              <a:t>Los </a:t>
            </a:r>
            <a:r>
              <a:rPr lang="es-MX" sz="2000" b="1" dirty="0">
                <a:latin typeface="Century Gothic" panose="020B0502020202020204" pitchFamily="34" charset="0"/>
                <a:cs typeface="Times New Roman" panose="02020603050405020304" pitchFamily="18" charset="0"/>
              </a:rPr>
              <a:t>usos del suelo y la vegetación </a:t>
            </a:r>
            <a:r>
              <a:rPr lang="es-MX" sz="2000" dirty="0">
                <a:latin typeface="Century Gothic" panose="020B0502020202020204" pitchFamily="34" charset="0"/>
                <a:cs typeface="Times New Roman" panose="02020603050405020304" pitchFamily="18" charset="0"/>
              </a:rPr>
              <a:t>como estructura para el mejoramiento urbano y económico. </a:t>
            </a:r>
          </a:p>
          <a:p>
            <a:pPr marL="342900" lvl="0" indent="-342900" algn="just">
              <a:lnSpc>
                <a:spcPct val="107000"/>
              </a:lnSpc>
              <a:spcAft>
                <a:spcPts val="800"/>
              </a:spcAft>
              <a:buFont typeface="+mj-lt"/>
              <a:buAutoNum type="alphaUcParenR"/>
            </a:pPr>
            <a:r>
              <a:rPr lang="es-MX" sz="2000" b="1" dirty="0">
                <a:latin typeface="Century Gothic" panose="020B0502020202020204" pitchFamily="34" charset="0"/>
                <a:cs typeface="Times New Roman" panose="02020603050405020304" pitchFamily="18" charset="0"/>
              </a:rPr>
              <a:t>Mejoramiento, consolidación, densificación </a:t>
            </a:r>
            <a:r>
              <a:rPr lang="es-MX" sz="2000" dirty="0">
                <a:latin typeface="Century Gothic" panose="020B0502020202020204" pitchFamily="34" charset="0"/>
                <a:cs typeface="Times New Roman" panose="02020603050405020304" pitchFamily="18" charset="0"/>
              </a:rPr>
              <a:t>en los centros urbanos y </a:t>
            </a:r>
            <a:r>
              <a:rPr lang="es-MX" sz="2000" b="1" dirty="0">
                <a:latin typeface="Century Gothic" panose="020B0502020202020204" pitchFamily="34" charset="0"/>
                <a:cs typeface="Times New Roman" panose="02020603050405020304" pitchFamily="18" charset="0"/>
              </a:rPr>
              <a:t>gestión</a:t>
            </a:r>
            <a:r>
              <a:rPr lang="es-MX" sz="2000" dirty="0">
                <a:latin typeface="Century Gothic" panose="020B0502020202020204" pitchFamily="34" charset="0"/>
                <a:cs typeface="Times New Roman" panose="02020603050405020304" pitchFamily="18" charset="0"/>
              </a:rPr>
              <a:t> de la Zona Metropolitana de Guanajuato.</a:t>
            </a:r>
          </a:p>
          <a:p>
            <a:pPr algn="just"/>
            <a:r>
              <a:rPr lang="es-MX" sz="2000" dirty="0">
                <a:latin typeface="Century Gothic" panose="020B0502020202020204" pitchFamily="34" charset="0"/>
                <a:cs typeface="Times New Roman" panose="02020603050405020304" pitchFamily="18" charset="0"/>
              </a:rPr>
              <a:t> </a:t>
            </a:r>
          </a:p>
          <a:p>
            <a:pPr algn="just"/>
            <a:r>
              <a:rPr lang="es-MX" dirty="0">
                <a:solidFill>
                  <a:schemeClr val="tx1">
                    <a:lumMod val="65000"/>
                    <a:lumOff val="35000"/>
                  </a:schemeClr>
                </a:solidFill>
                <a:latin typeface="Century Gothic" panose="020B0502020202020204" pitchFamily="34" charset="0"/>
                <a:cs typeface="Times New Roman" panose="02020603050405020304" pitchFamily="18" charset="0"/>
              </a:rPr>
              <a:t>Estos elementos son los que tienen mayor incidencia en el ordenamiento territorial y en los impactos socioeconómicos de Guanajuato para garantizar una prospectiva positiva en las estrategias y el Modelo de Ordenamiento Sustentable del Territorio. </a:t>
            </a:r>
          </a:p>
        </p:txBody>
      </p:sp>
      <p:pic>
        <p:nvPicPr>
          <p:cNvPr id="4" name="Imagen 3">
            <a:extLst>
              <a:ext uri="{FF2B5EF4-FFF2-40B4-BE49-F238E27FC236}">
                <a16:creationId xmlns:a16="http://schemas.microsoft.com/office/drawing/2014/main" id="{A37EA219-E2D3-C67B-A939-E09C6B6101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69656"/>
            <a:ext cx="1581150" cy="1581150"/>
          </a:xfrm>
          <a:prstGeom prst="rect">
            <a:avLst/>
          </a:prstGeom>
        </p:spPr>
      </p:pic>
      <p:pic>
        <p:nvPicPr>
          <p:cNvPr id="6" name="Imagen 5">
            <a:extLst>
              <a:ext uri="{FF2B5EF4-FFF2-40B4-BE49-F238E27FC236}">
                <a16:creationId xmlns:a16="http://schemas.microsoft.com/office/drawing/2014/main" id="{D9FC9CE0-DD01-6B4D-B285-F0F514EE6E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6749" y="5995544"/>
            <a:ext cx="1560576" cy="652272"/>
          </a:xfrm>
          <a:prstGeom prst="rect">
            <a:avLst/>
          </a:prstGeom>
        </p:spPr>
      </p:pic>
    </p:spTree>
    <p:extLst>
      <p:ext uri="{BB962C8B-B14F-4D97-AF65-F5344CB8AC3E}">
        <p14:creationId xmlns:p14="http://schemas.microsoft.com/office/powerpoint/2010/main" val="11012250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EDBE6764-3C7A-4DF1-94FB-91CD9CDD023B}"/>
              </a:ext>
            </a:extLst>
          </p:cNvPr>
          <p:cNvSpPr txBox="1">
            <a:spLocks/>
          </p:cNvSpPr>
          <p:nvPr/>
        </p:nvSpPr>
        <p:spPr>
          <a:xfrm>
            <a:off x="2667000" y="1988841"/>
            <a:ext cx="7580250" cy="24500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3600" dirty="0">
                <a:solidFill>
                  <a:srgbClr val="3C4043"/>
                </a:solidFill>
                <a:latin typeface="Century Gothic" panose="020B0502020202020204" pitchFamily="34" charset="0"/>
              </a:rPr>
              <a:t>Planeación participativa de la etapa del proyecto PMDUOET</a:t>
            </a:r>
          </a:p>
        </p:txBody>
      </p:sp>
      <p:pic>
        <p:nvPicPr>
          <p:cNvPr id="2" name="Imagen 1">
            <a:extLst>
              <a:ext uri="{FF2B5EF4-FFF2-40B4-BE49-F238E27FC236}">
                <a16:creationId xmlns:a16="http://schemas.microsoft.com/office/drawing/2014/main" id="{7B395421-2D9F-96AD-C265-F6A1278112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69656"/>
            <a:ext cx="1581150" cy="1581150"/>
          </a:xfrm>
          <a:prstGeom prst="rect">
            <a:avLst/>
          </a:prstGeom>
        </p:spPr>
      </p:pic>
      <p:pic>
        <p:nvPicPr>
          <p:cNvPr id="3" name="Imagen 2">
            <a:extLst>
              <a:ext uri="{FF2B5EF4-FFF2-40B4-BE49-F238E27FC236}">
                <a16:creationId xmlns:a16="http://schemas.microsoft.com/office/drawing/2014/main" id="{8C784F2F-10B5-5D63-7CFE-05B889DB71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6749" y="5995544"/>
            <a:ext cx="1560576" cy="652272"/>
          </a:xfrm>
          <a:prstGeom prst="rect">
            <a:avLst/>
          </a:prstGeom>
        </p:spPr>
      </p:pic>
    </p:spTree>
    <p:extLst>
      <p:ext uri="{BB962C8B-B14F-4D97-AF65-F5344CB8AC3E}">
        <p14:creationId xmlns:p14="http://schemas.microsoft.com/office/powerpoint/2010/main" val="3190812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01D488-E94C-4A21-A12B-6CA9437A017C}"/>
              </a:ext>
            </a:extLst>
          </p:cNvPr>
          <p:cNvSpPr>
            <a:spLocks noGrp="1"/>
          </p:cNvSpPr>
          <p:nvPr>
            <p:ph type="ctrTitle"/>
          </p:nvPr>
        </p:nvSpPr>
        <p:spPr>
          <a:xfrm>
            <a:off x="1199456" y="1988841"/>
            <a:ext cx="10081120" cy="2450057"/>
          </a:xfrm>
        </p:spPr>
        <p:txBody>
          <a:bodyPr>
            <a:noAutofit/>
          </a:bodyPr>
          <a:lstStyle/>
          <a:p>
            <a:r>
              <a:rPr lang="es-ES" sz="3600" dirty="0">
                <a:solidFill>
                  <a:srgbClr val="3C4043"/>
                </a:solidFill>
                <a:latin typeface="Century Gothic" panose="020B0502020202020204" pitchFamily="34" charset="0"/>
              </a:rPr>
              <a:t>3. Anteproyecto del presupuesto de egresos 2023.</a:t>
            </a:r>
            <a:endParaRPr lang="es-MX" sz="3600" dirty="0">
              <a:solidFill>
                <a:srgbClr val="3C4043"/>
              </a:solidFill>
              <a:latin typeface="Century Gothic" panose="020B0502020202020204" pitchFamily="34" charset="0"/>
            </a:endParaRPr>
          </a:p>
        </p:txBody>
      </p:sp>
      <p:pic>
        <p:nvPicPr>
          <p:cNvPr id="6" name="Imagen 5">
            <a:extLst>
              <a:ext uri="{FF2B5EF4-FFF2-40B4-BE49-F238E27FC236}">
                <a16:creationId xmlns:a16="http://schemas.microsoft.com/office/drawing/2014/main" id="{B73F74B3-6868-CE7A-51EF-3B21F00450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09413"/>
            <a:ext cx="1581150" cy="1581150"/>
          </a:xfrm>
          <a:prstGeom prst="rect">
            <a:avLst/>
          </a:prstGeom>
        </p:spPr>
      </p:pic>
      <p:pic>
        <p:nvPicPr>
          <p:cNvPr id="8" name="Imagen 7">
            <a:extLst>
              <a:ext uri="{FF2B5EF4-FFF2-40B4-BE49-F238E27FC236}">
                <a16:creationId xmlns:a16="http://schemas.microsoft.com/office/drawing/2014/main" id="{256B0F93-4801-C747-9926-FE6EFEF81E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6749" y="6035301"/>
            <a:ext cx="1560576" cy="652272"/>
          </a:xfrm>
          <a:prstGeom prst="rect">
            <a:avLst/>
          </a:prstGeom>
        </p:spPr>
      </p:pic>
    </p:spTree>
    <p:extLst>
      <p:ext uri="{BB962C8B-B14F-4D97-AF65-F5344CB8AC3E}">
        <p14:creationId xmlns:p14="http://schemas.microsoft.com/office/powerpoint/2010/main" val="15606102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F8E063F1-0775-8473-B674-F1B36EDF4E69}"/>
              </a:ext>
            </a:extLst>
          </p:cNvPr>
          <p:cNvSpPr txBox="1"/>
          <p:nvPr/>
        </p:nvSpPr>
        <p:spPr>
          <a:xfrm>
            <a:off x="839416" y="754657"/>
            <a:ext cx="10513168" cy="923330"/>
          </a:xfrm>
          <a:prstGeom prst="rect">
            <a:avLst/>
          </a:prstGeom>
          <a:noFill/>
        </p:spPr>
        <p:txBody>
          <a:bodyPr wrap="square">
            <a:spAutoFit/>
          </a:bodyPr>
          <a:lstStyle/>
          <a:p>
            <a:pPr marL="342900" lvl="0" indent="-342900" algn="just">
              <a:buFont typeface="Arial" panose="020B0604020202020204" pitchFamily="34" charset="0"/>
              <a:buChar char="•"/>
              <a:tabLst>
                <a:tab pos="457200" algn="l"/>
              </a:tabLst>
            </a:pPr>
            <a:r>
              <a:rPr lang="es-MX"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Fase 3. Prospectiva y diseño de escenarios</a:t>
            </a:r>
            <a:r>
              <a:rPr lang="es-MX"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con los temas: a) validación de escenarios e imagen objetivo; b) Integración e incorporación de comentarios y propuestas resultantes del tercer taller que se consideren procedentes</a:t>
            </a:r>
            <a:endParaRPr lang="es-MX"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CuadroTexto 2">
            <a:extLst>
              <a:ext uri="{FF2B5EF4-FFF2-40B4-BE49-F238E27FC236}">
                <a16:creationId xmlns:a16="http://schemas.microsoft.com/office/drawing/2014/main" id="{4EFFCB7B-2A3C-138B-DFA8-67F507CFB3E2}"/>
              </a:ext>
            </a:extLst>
          </p:cNvPr>
          <p:cNvSpPr txBox="1"/>
          <p:nvPr/>
        </p:nvSpPr>
        <p:spPr>
          <a:xfrm>
            <a:off x="1055440" y="1916832"/>
            <a:ext cx="10081120" cy="3416320"/>
          </a:xfrm>
          <a:prstGeom prst="rect">
            <a:avLst/>
          </a:prstGeom>
          <a:noFill/>
        </p:spPr>
        <p:txBody>
          <a:bodyPr wrap="square">
            <a:spAutoFit/>
          </a:bodyPr>
          <a:lstStyle/>
          <a:p>
            <a:pPr algn="just" fontAlgn="base"/>
            <a:r>
              <a:rPr lang="es-MX" sz="1800" dirty="0">
                <a:solidFill>
                  <a:srgbClr val="000000"/>
                </a:solidFill>
                <a:effectLst/>
                <a:latin typeface="Arial" panose="020B0604020202020204" pitchFamily="34" charset="0"/>
                <a:ea typeface="Times New Roman" panose="02020603050405020304" pitchFamily="18" charset="0"/>
              </a:rPr>
              <a:t>La fase de prospectiva y diseño de escenarios tiene por objetivo inicial la validación sobre una propuesta, sin embargo, se propone la construcción conjunta de los escenarios por subsistema (medio físico natural, medio físico transformado, económico, social y de administración pública) con apoyo de la sociedad. </a:t>
            </a:r>
          </a:p>
          <a:p>
            <a:pPr algn="just" fontAlgn="base"/>
            <a:endParaRPr lang="es-MX" dirty="0">
              <a:solidFill>
                <a:srgbClr val="000000"/>
              </a:solidFill>
              <a:latin typeface="Arial" panose="020B0604020202020204" pitchFamily="34" charset="0"/>
              <a:ea typeface="Times New Roman" panose="02020603050405020304" pitchFamily="18" charset="0"/>
            </a:endParaRPr>
          </a:p>
          <a:p>
            <a:pPr algn="just" fontAlgn="base"/>
            <a:r>
              <a:rPr lang="es-MX" sz="1800" dirty="0">
                <a:solidFill>
                  <a:srgbClr val="000000"/>
                </a:solidFill>
                <a:effectLst/>
                <a:latin typeface="Arial" panose="020B0604020202020204" pitchFamily="34" charset="0"/>
                <a:ea typeface="Times New Roman" panose="02020603050405020304" pitchFamily="18" charset="0"/>
              </a:rPr>
              <a:t>La técnica de recolección de información indicado en los Lineamientos Técnicos es de modo de taller, considerando que es un momento de aplicación, se restringe la participación y recolección amplia de las aportaciones, por lo que se sugiere el uso de la técnica de encuesta. De la misma forma, en los Lineamientos se señala que debe tener un momento de validación, por lo que en el proceso, esta validación será por parte del COPLADEM para la metodología de captura de información y el procesamiento para dar un resultado que incentive la planeación participativa real y no meramente consultiva.</a:t>
            </a:r>
            <a:endParaRPr lang="es-MX" sz="2000" dirty="0">
              <a:effectLst/>
              <a:latin typeface="Times New Roman" panose="02020603050405020304" pitchFamily="18" charset="0"/>
              <a:ea typeface="Times New Roman" panose="02020603050405020304" pitchFamily="18" charset="0"/>
            </a:endParaRPr>
          </a:p>
        </p:txBody>
      </p:sp>
      <p:pic>
        <p:nvPicPr>
          <p:cNvPr id="4" name="Imagen 3">
            <a:extLst>
              <a:ext uri="{FF2B5EF4-FFF2-40B4-BE49-F238E27FC236}">
                <a16:creationId xmlns:a16="http://schemas.microsoft.com/office/drawing/2014/main" id="{429F211F-996B-5F89-23D2-70531B7DA7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69656"/>
            <a:ext cx="1581150" cy="1581150"/>
          </a:xfrm>
          <a:prstGeom prst="rect">
            <a:avLst/>
          </a:prstGeom>
        </p:spPr>
      </p:pic>
      <p:pic>
        <p:nvPicPr>
          <p:cNvPr id="6" name="Imagen 5">
            <a:extLst>
              <a:ext uri="{FF2B5EF4-FFF2-40B4-BE49-F238E27FC236}">
                <a16:creationId xmlns:a16="http://schemas.microsoft.com/office/drawing/2014/main" id="{647CBA77-3AC2-5B02-6950-D48BD4BA6E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6749" y="5995544"/>
            <a:ext cx="1560576" cy="652272"/>
          </a:xfrm>
          <a:prstGeom prst="rect">
            <a:avLst/>
          </a:prstGeom>
        </p:spPr>
      </p:pic>
    </p:spTree>
    <p:extLst>
      <p:ext uri="{BB962C8B-B14F-4D97-AF65-F5344CB8AC3E}">
        <p14:creationId xmlns:p14="http://schemas.microsoft.com/office/powerpoint/2010/main" val="19262649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F8E063F1-0775-8473-B674-F1B36EDF4E69}"/>
              </a:ext>
            </a:extLst>
          </p:cNvPr>
          <p:cNvSpPr txBox="1"/>
          <p:nvPr/>
        </p:nvSpPr>
        <p:spPr>
          <a:xfrm>
            <a:off x="839416" y="260648"/>
            <a:ext cx="10513168" cy="1477328"/>
          </a:xfrm>
          <a:prstGeom prst="rect">
            <a:avLst/>
          </a:prstGeom>
          <a:noFill/>
        </p:spPr>
        <p:txBody>
          <a:bodyPr wrap="square">
            <a:spAutoFit/>
          </a:bodyPr>
          <a:lstStyle/>
          <a:p>
            <a:pPr marL="342900" lvl="0" indent="-342900" algn="just">
              <a:buFont typeface="Arial" panose="020B0604020202020204" pitchFamily="34" charset="0"/>
              <a:buChar char="•"/>
              <a:tabLst>
                <a:tab pos="457200" algn="l"/>
              </a:tabLst>
            </a:pPr>
            <a:r>
              <a:rPr lang="es-MX"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Fase 4. Modelo de Ordenamiento Sustentable del Territorio</a:t>
            </a:r>
            <a:r>
              <a:rPr lang="es-MX"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con los temas: a) Presentación del Modelo de Ordenamiento Sustentable del Territorio y Ordenamiento del área urbana; b) Identificación de elementos para la conformación de Instrumentos de política para la gestión y ejecución del PMDUOET; c) Integración e incorporación de comentarios y propuestas resultantes del cuarto taller que se consideren procedentes. </a:t>
            </a:r>
            <a:endParaRPr lang="es-MX"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CuadroTexto 6">
            <a:extLst>
              <a:ext uri="{FF2B5EF4-FFF2-40B4-BE49-F238E27FC236}">
                <a16:creationId xmlns:a16="http://schemas.microsoft.com/office/drawing/2014/main" id="{60D5168A-7EB1-2EDD-8324-B68BACD37CE4}"/>
              </a:ext>
            </a:extLst>
          </p:cNvPr>
          <p:cNvSpPr txBox="1"/>
          <p:nvPr/>
        </p:nvSpPr>
        <p:spPr>
          <a:xfrm>
            <a:off x="2279576" y="1854871"/>
            <a:ext cx="5544616" cy="2585323"/>
          </a:xfrm>
          <a:prstGeom prst="rect">
            <a:avLst/>
          </a:prstGeom>
          <a:noFill/>
        </p:spPr>
        <p:txBody>
          <a:bodyPr wrap="square">
            <a:spAutoFit/>
          </a:bodyPr>
          <a:lstStyle/>
          <a:p>
            <a:r>
              <a:rPr lang="es-MX" sz="18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Preparación</a:t>
            </a:r>
          </a:p>
          <a:p>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r>
              <a:rPr lang="es-MX" sz="18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Momento 1. Presentación a la población.</a:t>
            </a:r>
            <a:r>
              <a:rPr lang="es-MX"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algn="just" fontAlgn="base"/>
            <a:endParaRPr lang="es-MX" sz="1800" i="1" dirty="0">
              <a:solidFill>
                <a:srgbClr val="000000"/>
              </a:solidFill>
              <a:effectLst/>
              <a:latin typeface="Arial" panose="020B0604020202020204" pitchFamily="34" charset="0"/>
              <a:ea typeface="Times New Roman" panose="02020603050405020304" pitchFamily="18" charset="0"/>
            </a:endParaRPr>
          </a:p>
          <a:p>
            <a:pPr algn="just" fontAlgn="base"/>
            <a:r>
              <a:rPr lang="es-MX" sz="1800" i="1" dirty="0">
                <a:solidFill>
                  <a:srgbClr val="000000"/>
                </a:solidFill>
                <a:effectLst/>
                <a:latin typeface="Arial" panose="020B0604020202020204" pitchFamily="34" charset="0"/>
                <a:ea typeface="Times New Roman" panose="02020603050405020304" pitchFamily="18" charset="0"/>
              </a:rPr>
              <a:t>Momento 2. Periodo de recepción de información. </a:t>
            </a:r>
            <a:r>
              <a:rPr lang="es-MX" sz="1800" dirty="0">
                <a:solidFill>
                  <a:srgbClr val="000000"/>
                </a:solidFill>
                <a:effectLst/>
                <a:latin typeface="Arial" panose="020B0604020202020204" pitchFamily="34" charset="0"/>
                <a:ea typeface="Times New Roman" panose="02020603050405020304" pitchFamily="18" charset="0"/>
              </a:rPr>
              <a:t> </a:t>
            </a:r>
            <a:endParaRPr lang="es-MX" sz="2000" dirty="0">
              <a:effectLst/>
              <a:latin typeface="Times New Roman" panose="02020603050405020304" pitchFamily="18" charset="0"/>
              <a:ea typeface="Times New Roman" panose="02020603050405020304" pitchFamily="18" charset="0"/>
            </a:endParaRPr>
          </a:p>
          <a:p>
            <a:pPr algn="just" fontAlgn="base"/>
            <a:endParaRPr lang="es-MX" sz="1800" i="1" dirty="0">
              <a:solidFill>
                <a:srgbClr val="000000"/>
              </a:solidFill>
              <a:effectLst/>
              <a:latin typeface="Arial" panose="020B0604020202020204" pitchFamily="34" charset="0"/>
              <a:ea typeface="Times New Roman" panose="02020603050405020304" pitchFamily="18" charset="0"/>
            </a:endParaRPr>
          </a:p>
          <a:p>
            <a:pPr algn="just" fontAlgn="base"/>
            <a:r>
              <a:rPr lang="es-MX" sz="1800" i="1" dirty="0">
                <a:solidFill>
                  <a:srgbClr val="000000"/>
                </a:solidFill>
                <a:effectLst/>
                <a:latin typeface="Arial" panose="020B0604020202020204" pitchFamily="34" charset="0"/>
                <a:ea typeface="Times New Roman" panose="02020603050405020304" pitchFamily="18" charset="0"/>
              </a:rPr>
              <a:t>Momento 3. Elaboración del modelo.</a:t>
            </a:r>
            <a:r>
              <a:rPr lang="es-MX" sz="1800" dirty="0">
                <a:solidFill>
                  <a:srgbClr val="000000"/>
                </a:solidFill>
                <a:effectLst/>
                <a:latin typeface="Arial" panose="020B0604020202020204" pitchFamily="34" charset="0"/>
                <a:ea typeface="Times New Roman" panose="02020603050405020304" pitchFamily="18" charset="0"/>
              </a:rPr>
              <a:t> </a:t>
            </a:r>
          </a:p>
          <a:p>
            <a:pPr algn="just" fontAlgn="base"/>
            <a:r>
              <a:rPr lang="es-MX" sz="1800" dirty="0">
                <a:solidFill>
                  <a:srgbClr val="000000"/>
                </a:solidFill>
                <a:effectLst/>
                <a:latin typeface="Arial" panose="020B0604020202020204" pitchFamily="34" charset="0"/>
                <a:ea typeface="Times New Roman" panose="02020603050405020304" pitchFamily="18" charset="0"/>
              </a:rPr>
              <a:t> </a:t>
            </a:r>
            <a:endParaRPr lang="es-MX" sz="2000" dirty="0">
              <a:effectLst/>
              <a:latin typeface="Times New Roman" panose="02020603050405020304" pitchFamily="18" charset="0"/>
              <a:ea typeface="Times New Roman" panose="02020603050405020304" pitchFamily="18" charset="0"/>
            </a:endParaRPr>
          </a:p>
          <a:p>
            <a:pPr algn="just" fontAlgn="base"/>
            <a:r>
              <a:rPr lang="es-MX" sz="1800" i="1" dirty="0">
                <a:solidFill>
                  <a:srgbClr val="000000"/>
                </a:solidFill>
                <a:effectLst/>
                <a:latin typeface="Arial" panose="020B0604020202020204" pitchFamily="34" charset="0"/>
                <a:ea typeface="Times New Roman" panose="02020603050405020304" pitchFamily="18" charset="0"/>
              </a:rPr>
              <a:t>Momento 4. Difusión de los resultados.</a:t>
            </a:r>
            <a:r>
              <a:rPr lang="es-MX" sz="1800" dirty="0">
                <a:solidFill>
                  <a:srgbClr val="000000"/>
                </a:solidFill>
                <a:effectLst/>
                <a:latin typeface="Arial" panose="020B0604020202020204" pitchFamily="34" charset="0"/>
                <a:ea typeface="Times New Roman" panose="02020603050405020304" pitchFamily="18" charset="0"/>
              </a:rPr>
              <a:t> </a:t>
            </a:r>
            <a:endParaRPr lang="es-MX" sz="2000" dirty="0">
              <a:effectLst/>
              <a:latin typeface="Times New Roman" panose="02020603050405020304" pitchFamily="18" charset="0"/>
              <a:ea typeface="Times New Roman" panose="02020603050405020304" pitchFamily="18" charset="0"/>
            </a:endParaRPr>
          </a:p>
        </p:txBody>
      </p:sp>
      <p:sp>
        <p:nvSpPr>
          <p:cNvPr id="9" name="CuadroTexto 8">
            <a:extLst>
              <a:ext uri="{FF2B5EF4-FFF2-40B4-BE49-F238E27FC236}">
                <a16:creationId xmlns:a16="http://schemas.microsoft.com/office/drawing/2014/main" id="{796BD816-B554-A6C9-40B0-C855453F58F5}"/>
              </a:ext>
            </a:extLst>
          </p:cNvPr>
          <p:cNvSpPr txBox="1"/>
          <p:nvPr/>
        </p:nvSpPr>
        <p:spPr>
          <a:xfrm>
            <a:off x="839416" y="4663183"/>
            <a:ext cx="10873208" cy="646331"/>
          </a:xfrm>
          <a:prstGeom prst="rect">
            <a:avLst/>
          </a:prstGeom>
          <a:noFill/>
        </p:spPr>
        <p:txBody>
          <a:bodyPr wrap="square">
            <a:spAutoFit/>
          </a:bodyPr>
          <a:lstStyle/>
          <a:p>
            <a:r>
              <a:rPr lang="es-MX" sz="1800" b="1" dirty="0">
                <a:solidFill>
                  <a:srgbClr val="000000"/>
                </a:solidFill>
                <a:effectLst/>
                <a:latin typeface="Arial" panose="020B0604020202020204" pitchFamily="34" charset="0"/>
                <a:ea typeface="Calibri" panose="020F0502020204030204" pitchFamily="34" charset="0"/>
              </a:rPr>
              <a:t>Productos esperados</a:t>
            </a:r>
            <a:r>
              <a:rPr lang="es-MX" sz="1800" dirty="0">
                <a:solidFill>
                  <a:srgbClr val="000000"/>
                </a:solidFill>
                <a:effectLst/>
                <a:latin typeface="Arial" panose="020B0604020202020204" pitchFamily="34" charset="0"/>
                <a:ea typeface="Calibri" panose="020F0502020204030204" pitchFamily="34" charset="0"/>
              </a:rPr>
              <a:t>: Mapas de MOST municipal y urbano; expedientes de propietarios de terrenos en conflicto; estudios y aportaciones con comentarios y propuestas de los instrumentos de políticas.</a:t>
            </a:r>
            <a:endParaRPr lang="es-MX" dirty="0"/>
          </a:p>
        </p:txBody>
      </p:sp>
      <p:pic>
        <p:nvPicPr>
          <p:cNvPr id="11" name="Imagen 10">
            <a:extLst>
              <a:ext uri="{FF2B5EF4-FFF2-40B4-BE49-F238E27FC236}">
                <a16:creationId xmlns:a16="http://schemas.microsoft.com/office/drawing/2014/main" id="{EAA0532C-ABC4-2F4B-41E8-87EC8E9760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6749" y="5995544"/>
            <a:ext cx="1560576" cy="652272"/>
          </a:xfrm>
          <a:prstGeom prst="rect">
            <a:avLst/>
          </a:prstGeom>
        </p:spPr>
      </p:pic>
      <p:pic>
        <p:nvPicPr>
          <p:cNvPr id="13" name="Imagen 12">
            <a:extLst>
              <a:ext uri="{FF2B5EF4-FFF2-40B4-BE49-F238E27FC236}">
                <a16:creationId xmlns:a16="http://schemas.microsoft.com/office/drawing/2014/main" id="{E3220828-8176-7206-D099-C56A72338A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69656"/>
            <a:ext cx="1581150" cy="1581150"/>
          </a:xfrm>
          <a:prstGeom prst="rect">
            <a:avLst/>
          </a:prstGeom>
        </p:spPr>
      </p:pic>
    </p:spTree>
    <p:extLst>
      <p:ext uri="{BB962C8B-B14F-4D97-AF65-F5344CB8AC3E}">
        <p14:creationId xmlns:p14="http://schemas.microsoft.com/office/powerpoint/2010/main" val="7420326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F8E063F1-0775-8473-B674-F1B36EDF4E69}"/>
              </a:ext>
            </a:extLst>
          </p:cNvPr>
          <p:cNvSpPr txBox="1"/>
          <p:nvPr/>
        </p:nvSpPr>
        <p:spPr>
          <a:xfrm>
            <a:off x="839416" y="476672"/>
            <a:ext cx="10513168" cy="923330"/>
          </a:xfrm>
          <a:prstGeom prst="rect">
            <a:avLst/>
          </a:prstGeom>
          <a:noFill/>
        </p:spPr>
        <p:txBody>
          <a:bodyPr wrap="square">
            <a:spAutoFit/>
          </a:bodyPr>
          <a:lstStyle/>
          <a:p>
            <a:pPr marL="342900" lvl="0" indent="-342900" algn="just">
              <a:buFont typeface="Arial" panose="020B0604020202020204" pitchFamily="34" charset="0"/>
              <a:buChar char="•"/>
              <a:tabLst>
                <a:tab pos="457200" algn="l"/>
              </a:tabLst>
            </a:pPr>
            <a:r>
              <a:rPr lang="es-MX"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Fase 5. Programación de proyectos, medidas, obras y acciones</a:t>
            </a:r>
            <a:r>
              <a:rPr lang="es-MX"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con los temas: a) Presentación y validación de cartera de proyectos; b) Integración e incorporación de comentarios y propuestas resultantes del quinto taller que se consideren procedentes. </a:t>
            </a:r>
            <a:endParaRPr lang="es-MX"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CuadroTexto 2">
            <a:extLst>
              <a:ext uri="{FF2B5EF4-FFF2-40B4-BE49-F238E27FC236}">
                <a16:creationId xmlns:a16="http://schemas.microsoft.com/office/drawing/2014/main" id="{CA95BBDC-0DD4-4EF6-838F-5852BABBACB7}"/>
              </a:ext>
            </a:extLst>
          </p:cNvPr>
          <p:cNvSpPr txBox="1"/>
          <p:nvPr/>
        </p:nvSpPr>
        <p:spPr>
          <a:xfrm>
            <a:off x="1703512" y="1412776"/>
            <a:ext cx="6096000" cy="2062103"/>
          </a:xfrm>
          <a:prstGeom prst="rect">
            <a:avLst/>
          </a:prstGeom>
          <a:noFill/>
        </p:spPr>
        <p:txBody>
          <a:bodyPr wrap="square">
            <a:spAutoFit/>
          </a:bodyPr>
          <a:lstStyle/>
          <a:p>
            <a:pPr algn="just"/>
            <a:r>
              <a:rPr lang="es-MX" sz="18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Momento 1. Reuniones institucionales.</a:t>
            </a:r>
          </a:p>
          <a:p>
            <a:pPr algn="just"/>
            <a:r>
              <a:rPr lang="es-MX"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algn="just" fontAlgn="base"/>
            <a:r>
              <a:rPr lang="es-MX" sz="1800" i="1" dirty="0">
                <a:solidFill>
                  <a:srgbClr val="000000"/>
                </a:solidFill>
                <a:effectLst/>
                <a:latin typeface="Arial" panose="020B0604020202020204" pitchFamily="34" charset="0"/>
                <a:ea typeface="Calibri" panose="020F0502020204030204" pitchFamily="34" charset="0"/>
              </a:rPr>
              <a:t>Momento 2. Encuesta pública.</a:t>
            </a:r>
            <a:r>
              <a:rPr lang="es-MX" sz="1800" dirty="0">
                <a:solidFill>
                  <a:srgbClr val="000000"/>
                </a:solidFill>
                <a:effectLst/>
                <a:latin typeface="Arial" panose="020B0604020202020204" pitchFamily="34" charset="0"/>
                <a:ea typeface="Calibri" panose="020F0502020204030204" pitchFamily="34" charset="0"/>
              </a:rPr>
              <a:t> </a:t>
            </a:r>
            <a:endParaRPr lang="es-MX" sz="2000" dirty="0">
              <a:solidFill>
                <a:srgbClr val="000000"/>
              </a:solidFill>
              <a:latin typeface="Times New Roman" panose="02020603050405020304" pitchFamily="18" charset="0"/>
              <a:ea typeface="Calibri" panose="020F0502020204030204" pitchFamily="34" charset="0"/>
            </a:endParaRPr>
          </a:p>
          <a:p>
            <a:pPr algn="just" fontAlgn="base"/>
            <a:endParaRPr lang="es-MX" sz="2000" dirty="0">
              <a:effectLst/>
              <a:latin typeface="Times New Roman" panose="02020603050405020304" pitchFamily="18" charset="0"/>
              <a:ea typeface="Times New Roman" panose="02020603050405020304" pitchFamily="18" charset="0"/>
            </a:endParaRPr>
          </a:p>
          <a:p>
            <a:r>
              <a:rPr lang="es-MX" sz="1800" i="1" dirty="0">
                <a:solidFill>
                  <a:srgbClr val="000000"/>
                </a:solidFill>
                <a:effectLst/>
                <a:latin typeface="Arial" panose="020B0604020202020204" pitchFamily="34" charset="0"/>
                <a:ea typeface="Calibri" panose="020F0502020204030204" pitchFamily="34" charset="0"/>
              </a:rPr>
              <a:t>Momento 3. Talleres urbanos</a:t>
            </a:r>
          </a:p>
          <a:p>
            <a:endParaRPr lang="es-MX" i="1" dirty="0">
              <a:solidFill>
                <a:srgbClr val="000000"/>
              </a:solidFill>
              <a:latin typeface="Arial" panose="020B0604020202020204" pitchFamily="34" charset="0"/>
              <a:ea typeface="Calibri" panose="020F0502020204030204" pitchFamily="34" charset="0"/>
            </a:endParaRPr>
          </a:p>
          <a:p>
            <a:r>
              <a:rPr lang="es-MX" sz="1800" i="1" dirty="0">
                <a:solidFill>
                  <a:srgbClr val="000000"/>
                </a:solidFill>
                <a:effectLst/>
                <a:latin typeface="Arial" panose="020B0604020202020204" pitchFamily="34" charset="0"/>
                <a:ea typeface="Calibri" panose="020F0502020204030204" pitchFamily="34" charset="0"/>
              </a:rPr>
              <a:t>Momento 4. COPLADEM.</a:t>
            </a:r>
            <a:r>
              <a:rPr lang="es-MX" sz="1800" dirty="0">
                <a:solidFill>
                  <a:srgbClr val="000000"/>
                </a:solidFill>
                <a:effectLst/>
                <a:latin typeface="Arial" panose="020B0604020202020204" pitchFamily="34" charset="0"/>
                <a:ea typeface="Calibri" panose="020F0502020204030204" pitchFamily="34" charset="0"/>
              </a:rPr>
              <a:t> </a:t>
            </a:r>
            <a:endParaRPr lang="es-MX" dirty="0"/>
          </a:p>
        </p:txBody>
      </p:sp>
      <p:sp>
        <p:nvSpPr>
          <p:cNvPr id="6" name="CuadroTexto 5">
            <a:extLst>
              <a:ext uri="{FF2B5EF4-FFF2-40B4-BE49-F238E27FC236}">
                <a16:creationId xmlns:a16="http://schemas.microsoft.com/office/drawing/2014/main" id="{0C953B4E-0724-1A06-C104-3F2B09D04830}"/>
              </a:ext>
            </a:extLst>
          </p:cNvPr>
          <p:cNvSpPr txBox="1"/>
          <p:nvPr/>
        </p:nvSpPr>
        <p:spPr>
          <a:xfrm>
            <a:off x="839416" y="3573016"/>
            <a:ext cx="10513168" cy="1754326"/>
          </a:xfrm>
          <a:prstGeom prst="rect">
            <a:avLst/>
          </a:prstGeom>
          <a:noFill/>
        </p:spPr>
        <p:txBody>
          <a:bodyPr wrap="square">
            <a:spAutoFit/>
          </a:bodyPr>
          <a:lstStyle/>
          <a:p>
            <a:pPr algn="just"/>
            <a:r>
              <a:rPr lang="es-MX" sz="1800" dirty="0">
                <a:effectLst/>
                <a:latin typeface="Arial" panose="020B0604020202020204" pitchFamily="34" charset="0"/>
                <a:ea typeface="Calibri" panose="020F0502020204030204" pitchFamily="34" charset="0"/>
                <a:cs typeface="Times New Roman" panose="02020603050405020304" pitchFamily="18" charset="0"/>
              </a:rPr>
              <a:t>El objetivo es priorizar y retroalimentar el listado de proyectos, medidas, obras y acciones derivados del Modelo de Ordenamiento Sustentable del Territorio para la zona urbana y la totalidad del municipio. Se realizará a través de reuniones programadas con los organismos municipales y estatales que tengan previstas acciones de cualquier índole en el municipio, una vez teniendo el listado, se solicitará a la ciudadanía revisarlo para evaluar cuales son las 5 acciones más prioritarias que considera estratégicas y urgentes para el municipio y su entorno inmediato.</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Imagen 7">
            <a:extLst>
              <a:ext uri="{FF2B5EF4-FFF2-40B4-BE49-F238E27FC236}">
                <a16:creationId xmlns:a16="http://schemas.microsoft.com/office/drawing/2014/main" id="{D48B216E-CE1E-BFE6-79D2-2AF5A1203F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6749" y="5995544"/>
            <a:ext cx="1560576" cy="652272"/>
          </a:xfrm>
          <a:prstGeom prst="rect">
            <a:avLst/>
          </a:prstGeom>
        </p:spPr>
      </p:pic>
      <p:pic>
        <p:nvPicPr>
          <p:cNvPr id="9" name="Imagen 8">
            <a:extLst>
              <a:ext uri="{FF2B5EF4-FFF2-40B4-BE49-F238E27FC236}">
                <a16:creationId xmlns:a16="http://schemas.microsoft.com/office/drawing/2014/main" id="{F7B3DA2C-77AA-CB8A-C889-B8451DF01C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69656"/>
            <a:ext cx="1581150" cy="1581150"/>
          </a:xfrm>
          <a:prstGeom prst="rect">
            <a:avLst/>
          </a:prstGeom>
        </p:spPr>
      </p:pic>
    </p:spTree>
    <p:extLst>
      <p:ext uri="{BB962C8B-B14F-4D97-AF65-F5344CB8AC3E}">
        <p14:creationId xmlns:p14="http://schemas.microsoft.com/office/powerpoint/2010/main" val="23358422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01D488-E94C-4A21-A12B-6CA9437A017C}"/>
              </a:ext>
            </a:extLst>
          </p:cNvPr>
          <p:cNvSpPr>
            <a:spLocks noGrp="1"/>
          </p:cNvSpPr>
          <p:nvPr>
            <p:ph type="ctrTitle"/>
          </p:nvPr>
        </p:nvSpPr>
        <p:spPr>
          <a:xfrm>
            <a:off x="2109786" y="1844824"/>
            <a:ext cx="8325544" cy="2450057"/>
          </a:xfrm>
        </p:spPr>
        <p:txBody>
          <a:bodyPr>
            <a:noAutofit/>
          </a:bodyPr>
          <a:lstStyle/>
          <a:p>
            <a:r>
              <a:rPr lang="es-ES" sz="3600" dirty="0">
                <a:solidFill>
                  <a:srgbClr val="3C4043"/>
                </a:solidFill>
                <a:latin typeface="Century Gothic" panose="020B0502020202020204" pitchFamily="34" charset="0"/>
              </a:rPr>
              <a:t>5. Exhorto del Consejo Consultivo respecto al proyecto PMDUOET dirigido al H. Ayuntamiento.</a:t>
            </a:r>
            <a:endParaRPr lang="es-MX" sz="3600" dirty="0">
              <a:solidFill>
                <a:srgbClr val="3C4043"/>
              </a:solidFill>
              <a:latin typeface="Century Gothic" panose="020B0502020202020204" pitchFamily="34" charset="0"/>
            </a:endParaRPr>
          </a:p>
        </p:txBody>
      </p:sp>
      <p:pic>
        <p:nvPicPr>
          <p:cNvPr id="8" name="Imagen 7">
            <a:extLst>
              <a:ext uri="{FF2B5EF4-FFF2-40B4-BE49-F238E27FC236}">
                <a16:creationId xmlns:a16="http://schemas.microsoft.com/office/drawing/2014/main" id="{ED5489B0-7A4C-CD5F-6C8A-4298813388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69656"/>
            <a:ext cx="1581150" cy="1581150"/>
          </a:xfrm>
          <a:prstGeom prst="rect">
            <a:avLst/>
          </a:prstGeom>
        </p:spPr>
      </p:pic>
      <p:pic>
        <p:nvPicPr>
          <p:cNvPr id="9" name="Imagen 8">
            <a:extLst>
              <a:ext uri="{FF2B5EF4-FFF2-40B4-BE49-F238E27FC236}">
                <a16:creationId xmlns:a16="http://schemas.microsoft.com/office/drawing/2014/main" id="{63FA84F9-F27F-442D-7B23-B5D92589B6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6749" y="5995544"/>
            <a:ext cx="1560576" cy="652272"/>
          </a:xfrm>
          <a:prstGeom prst="rect">
            <a:avLst/>
          </a:prstGeom>
        </p:spPr>
      </p:pic>
    </p:spTree>
    <p:extLst>
      <p:ext uri="{BB962C8B-B14F-4D97-AF65-F5344CB8AC3E}">
        <p14:creationId xmlns:p14="http://schemas.microsoft.com/office/powerpoint/2010/main" val="15659315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01D488-E94C-4A21-A12B-6CA9437A017C}"/>
              </a:ext>
            </a:extLst>
          </p:cNvPr>
          <p:cNvSpPr>
            <a:spLocks noGrp="1"/>
          </p:cNvSpPr>
          <p:nvPr>
            <p:ph type="ctrTitle"/>
          </p:nvPr>
        </p:nvSpPr>
        <p:spPr>
          <a:xfrm>
            <a:off x="2667000" y="1988841"/>
            <a:ext cx="7580250" cy="2450057"/>
          </a:xfrm>
        </p:spPr>
        <p:txBody>
          <a:bodyPr>
            <a:noAutofit/>
          </a:bodyPr>
          <a:lstStyle/>
          <a:p>
            <a:r>
              <a:rPr lang="es-MX" sz="3600" dirty="0">
                <a:solidFill>
                  <a:srgbClr val="3C4043"/>
                </a:solidFill>
                <a:latin typeface="Century Gothic" panose="020B0502020202020204" pitchFamily="34" charset="0"/>
              </a:rPr>
              <a:t>5. Asuntos generales.</a:t>
            </a:r>
          </a:p>
        </p:txBody>
      </p:sp>
      <p:pic>
        <p:nvPicPr>
          <p:cNvPr id="6" name="Imagen 5">
            <a:extLst>
              <a:ext uri="{FF2B5EF4-FFF2-40B4-BE49-F238E27FC236}">
                <a16:creationId xmlns:a16="http://schemas.microsoft.com/office/drawing/2014/main" id="{BB4CF008-4905-F803-A89E-21A03A9380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69656"/>
            <a:ext cx="1581150" cy="1581150"/>
          </a:xfrm>
          <a:prstGeom prst="rect">
            <a:avLst/>
          </a:prstGeom>
        </p:spPr>
      </p:pic>
      <p:pic>
        <p:nvPicPr>
          <p:cNvPr id="8" name="Imagen 7">
            <a:extLst>
              <a:ext uri="{FF2B5EF4-FFF2-40B4-BE49-F238E27FC236}">
                <a16:creationId xmlns:a16="http://schemas.microsoft.com/office/drawing/2014/main" id="{394335BB-84EC-4D5B-42A5-CBCC310396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6749" y="5995544"/>
            <a:ext cx="1560576" cy="652272"/>
          </a:xfrm>
          <a:prstGeom prst="rect">
            <a:avLst/>
          </a:prstGeom>
        </p:spPr>
      </p:pic>
    </p:spTree>
    <p:extLst>
      <p:ext uri="{BB962C8B-B14F-4D97-AF65-F5344CB8AC3E}">
        <p14:creationId xmlns:p14="http://schemas.microsoft.com/office/powerpoint/2010/main" val="17778981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ED5759AC-025F-4ED1-A7B9-9B55D4A21DA9}"/>
              </a:ext>
            </a:extLst>
          </p:cNvPr>
          <p:cNvSpPr txBox="1">
            <a:spLocks/>
          </p:cNvSpPr>
          <p:nvPr/>
        </p:nvSpPr>
        <p:spPr>
          <a:xfrm>
            <a:off x="1775520" y="1844824"/>
            <a:ext cx="8659810" cy="218717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a:r>
              <a:rPr lang="es-MX" sz="3600" dirty="0">
                <a:solidFill>
                  <a:srgbClr val="3C4043"/>
                </a:solidFill>
                <a:latin typeface="Century Gothic" panose="020B0502020202020204" pitchFamily="34" charset="0"/>
              </a:rPr>
              <a:t>6. Clausura.</a:t>
            </a:r>
            <a:endParaRPr lang="es-ES" sz="3600" dirty="0">
              <a:solidFill>
                <a:srgbClr val="3C4043"/>
              </a:solidFill>
              <a:latin typeface="Century Gothic" panose="020B0502020202020204" pitchFamily="34" charset="0"/>
            </a:endParaRPr>
          </a:p>
        </p:txBody>
      </p:sp>
      <p:pic>
        <p:nvPicPr>
          <p:cNvPr id="3" name="Imagen 2">
            <a:extLst>
              <a:ext uri="{FF2B5EF4-FFF2-40B4-BE49-F238E27FC236}">
                <a16:creationId xmlns:a16="http://schemas.microsoft.com/office/drawing/2014/main" id="{17A0AAB6-16C5-AECE-9E36-1A13E100B3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69656"/>
            <a:ext cx="1581150" cy="1581150"/>
          </a:xfrm>
          <a:prstGeom prst="rect">
            <a:avLst/>
          </a:prstGeom>
        </p:spPr>
      </p:pic>
      <p:pic>
        <p:nvPicPr>
          <p:cNvPr id="4" name="Imagen 3">
            <a:extLst>
              <a:ext uri="{FF2B5EF4-FFF2-40B4-BE49-F238E27FC236}">
                <a16:creationId xmlns:a16="http://schemas.microsoft.com/office/drawing/2014/main" id="{85EAEC00-00B3-D983-858A-50D967FC7C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6749" y="5995544"/>
            <a:ext cx="1560576" cy="652272"/>
          </a:xfrm>
          <a:prstGeom prst="rect">
            <a:avLst/>
          </a:prstGeom>
        </p:spPr>
      </p:pic>
    </p:spTree>
    <p:extLst>
      <p:ext uri="{BB962C8B-B14F-4D97-AF65-F5344CB8AC3E}">
        <p14:creationId xmlns:p14="http://schemas.microsoft.com/office/powerpoint/2010/main" val="304780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91A5D3-1D3F-14D8-E958-264D837FA490}"/>
              </a:ext>
            </a:extLst>
          </p:cNvPr>
          <p:cNvSpPr>
            <a:spLocks noGrp="1"/>
          </p:cNvSpPr>
          <p:nvPr>
            <p:ph type="title"/>
          </p:nvPr>
        </p:nvSpPr>
        <p:spPr>
          <a:xfrm>
            <a:off x="838200" y="365125"/>
            <a:ext cx="10515600" cy="666721"/>
          </a:xfrm>
        </p:spPr>
        <p:txBody>
          <a:bodyPr>
            <a:normAutofit/>
          </a:bodyPr>
          <a:lstStyle/>
          <a:p>
            <a:r>
              <a:rPr lang="es-MX" sz="2800" dirty="0">
                <a:latin typeface="Century Gothic" panose="020B0502020202020204" pitchFamily="34" charset="0"/>
              </a:rPr>
              <a:t>Organigrama propuesto 2023</a:t>
            </a:r>
          </a:p>
        </p:txBody>
      </p:sp>
      <p:pic>
        <p:nvPicPr>
          <p:cNvPr id="8" name="Marcador de contenido 7">
            <a:extLst>
              <a:ext uri="{FF2B5EF4-FFF2-40B4-BE49-F238E27FC236}">
                <a16:creationId xmlns:a16="http://schemas.microsoft.com/office/drawing/2014/main" id="{EFDA792F-F115-DA51-4762-4EF2CE26E6AE}"/>
              </a:ext>
            </a:extLst>
          </p:cNvPr>
          <p:cNvPicPr>
            <a:picLocks noGrp="1" noChangeAspect="1"/>
          </p:cNvPicPr>
          <p:nvPr>
            <p:ph idx="1"/>
          </p:nvPr>
        </p:nvPicPr>
        <p:blipFill rotWithShape="1">
          <a:blip r:embed="rId2"/>
          <a:srcRect l="6276" t="2580"/>
          <a:stretch/>
        </p:blipFill>
        <p:spPr>
          <a:xfrm>
            <a:off x="1956033" y="1031846"/>
            <a:ext cx="8279933" cy="5145117"/>
          </a:xfrm>
        </p:spPr>
      </p:pic>
      <p:pic>
        <p:nvPicPr>
          <p:cNvPr id="3" name="Imagen 2">
            <a:extLst>
              <a:ext uri="{FF2B5EF4-FFF2-40B4-BE49-F238E27FC236}">
                <a16:creationId xmlns:a16="http://schemas.microsoft.com/office/drawing/2014/main" id="{1153EF02-A264-FD98-F5DC-5E44779D79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09413"/>
            <a:ext cx="1581150" cy="1581150"/>
          </a:xfrm>
          <a:prstGeom prst="rect">
            <a:avLst/>
          </a:prstGeom>
        </p:spPr>
      </p:pic>
      <p:pic>
        <p:nvPicPr>
          <p:cNvPr id="4" name="Imagen 3">
            <a:extLst>
              <a:ext uri="{FF2B5EF4-FFF2-40B4-BE49-F238E27FC236}">
                <a16:creationId xmlns:a16="http://schemas.microsoft.com/office/drawing/2014/main" id="{D09B3C2A-D71D-5D81-4971-5020E8D34D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6749" y="6035301"/>
            <a:ext cx="1560576" cy="652272"/>
          </a:xfrm>
          <a:prstGeom prst="rect">
            <a:avLst/>
          </a:prstGeom>
        </p:spPr>
      </p:pic>
    </p:spTree>
    <p:extLst>
      <p:ext uri="{BB962C8B-B14F-4D97-AF65-F5344CB8AC3E}">
        <p14:creationId xmlns:p14="http://schemas.microsoft.com/office/powerpoint/2010/main" val="2102965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F2C4CC5-033F-5E6B-D20F-8C51ACBBA0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09413"/>
            <a:ext cx="1581150" cy="1581150"/>
          </a:xfrm>
          <a:prstGeom prst="rect">
            <a:avLst/>
          </a:prstGeom>
        </p:spPr>
      </p:pic>
      <p:pic>
        <p:nvPicPr>
          <p:cNvPr id="3" name="Imagen 2">
            <a:extLst>
              <a:ext uri="{FF2B5EF4-FFF2-40B4-BE49-F238E27FC236}">
                <a16:creationId xmlns:a16="http://schemas.microsoft.com/office/drawing/2014/main" id="{6F82769B-F0AB-0588-6293-C8EB498FD8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6749" y="6035301"/>
            <a:ext cx="1560576" cy="652272"/>
          </a:xfrm>
          <a:prstGeom prst="rect">
            <a:avLst/>
          </a:prstGeom>
        </p:spPr>
      </p:pic>
      <p:graphicFrame>
        <p:nvGraphicFramePr>
          <p:cNvPr id="5" name="Tabla 4">
            <a:extLst>
              <a:ext uri="{FF2B5EF4-FFF2-40B4-BE49-F238E27FC236}">
                <a16:creationId xmlns:a16="http://schemas.microsoft.com/office/drawing/2014/main" id="{6722757B-7B32-4F54-8223-50C1F98FD9B5}"/>
              </a:ext>
            </a:extLst>
          </p:cNvPr>
          <p:cNvGraphicFramePr>
            <a:graphicFrameLocks noGrp="1"/>
          </p:cNvGraphicFramePr>
          <p:nvPr>
            <p:extLst>
              <p:ext uri="{D42A27DB-BD31-4B8C-83A1-F6EECF244321}">
                <p14:modId xmlns:p14="http://schemas.microsoft.com/office/powerpoint/2010/main" val="4086066817"/>
              </p:ext>
            </p:extLst>
          </p:nvPr>
        </p:nvGraphicFramePr>
        <p:xfrm>
          <a:off x="1631503" y="44624"/>
          <a:ext cx="8712969" cy="6777078"/>
        </p:xfrm>
        <a:graphic>
          <a:graphicData uri="http://schemas.openxmlformats.org/drawingml/2006/table">
            <a:tbl>
              <a:tblPr/>
              <a:tblGrid>
                <a:gridCol w="782511">
                  <a:extLst>
                    <a:ext uri="{9D8B030D-6E8A-4147-A177-3AD203B41FA5}">
                      <a16:colId xmlns:a16="http://schemas.microsoft.com/office/drawing/2014/main" val="2589177906"/>
                    </a:ext>
                  </a:extLst>
                </a:gridCol>
                <a:gridCol w="650087">
                  <a:extLst>
                    <a:ext uri="{9D8B030D-6E8A-4147-A177-3AD203B41FA5}">
                      <a16:colId xmlns:a16="http://schemas.microsoft.com/office/drawing/2014/main" val="2547021162"/>
                    </a:ext>
                  </a:extLst>
                </a:gridCol>
                <a:gridCol w="641058">
                  <a:extLst>
                    <a:ext uri="{9D8B030D-6E8A-4147-A177-3AD203B41FA5}">
                      <a16:colId xmlns:a16="http://schemas.microsoft.com/office/drawing/2014/main" val="3878761246"/>
                    </a:ext>
                  </a:extLst>
                </a:gridCol>
                <a:gridCol w="722318">
                  <a:extLst>
                    <a:ext uri="{9D8B030D-6E8A-4147-A177-3AD203B41FA5}">
                      <a16:colId xmlns:a16="http://schemas.microsoft.com/office/drawing/2014/main" val="318189134"/>
                    </a:ext>
                  </a:extLst>
                </a:gridCol>
                <a:gridCol w="650087">
                  <a:extLst>
                    <a:ext uri="{9D8B030D-6E8A-4147-A177-3AD203B41FA5}">
                      <a16:colId xmlns:a16="http://schemas.microsoft.com/office/drawing/2014/main" val="2547337752"/>
                    </a:ext>
                  </a:extLst>
                </a:gridCol>
                <a:gridCol w="963091">
                  <a:extLst>
                    <a:ext uri="{9D8B030D-6E8A-4147-A177-3AD203B41FA5}">
                      <a16:colId xmlns:a16="http://schemas.microsoft.com/office/drawing/2014/main" val="1061663928"/>
                    </a:ext>
                  </a:extLst>
                </a:gridCol>
                <a:gridCol w="662125">
                  <a:extLst>
                    <a:ext uri="{9D8B030D-6E8A-4147-A177-3AD203B41FA5}">
                      <a16:colId xmlns:a16="http://schemas.microsoft.com/office/drawing/2014/main" val="1820563202"/>
                    </a:ext>
                  </a:extLst>
                </a:gridCol>
                <a:gridCol w="532711">
                  <a:extLst>
                    <a:ext uri="{9D8B030D-6E8A-4147-A177-3AD203B41FA5}">
                      <a16:colId xmlns:a16="http://schemas.microsoft.com/office/drawing/2014/main" val="1820531363"/>
                    </a:ext>
                  </a:extLst>
                </a:gridCol>
                <a:gridCol w="1452796">
                  <a:extLst>
                    <a:ext uri="{9D8B030D-6E8A-4147-A177-3AD203B41FA5}">
                      <a16:colId xmlns:a16="http://schemas.microsoft.com/office/drawing/2014/main" val="4191814381"/>
                    </a:ext>
                  </a:extLst>
                </a:gridCol>
                <a:gridCol w="1656185">
                  <a:extLst>
                    <a:ext uri="{9D8B030D-6E8A-4147-A177-3AD203B41FA5}">
                      <a16:colId xmlns:a16="http://schemas.microsoft.com/office/drawing/2014/main" val="732078013"/>
                    </a:ext>
                  </a:extLst>
                </a:gridCol>
              </a:tblGrid>
              <a:tr h="137999">
                <a:tc gridSpan="10">
                  <a:txBody>
                    <a:bodyPr/>
                    <a:lstStyle/>
                    <a:p>
                      <a:pPr algn="ctr" fontAlgn="ctr"/>
                      <a:r>
                        <a:rPr lang="es-MX" sz="875" b="0" i="0" u="none" strike="noStrike">
                          <a:solidFill>
                            <a:srgbClr val="FFFFFF"/>
                          </a:solidFill>
                          <a:effectLst/>
                          <a:latin typeface="Tahoma" panose="020B0604030504040204" pitchFamily="34" charset="0"/>
                        </a:rPr>
                        <a:t>ANTEPROYECTO DE PRESUPUESTO DE EGRESOS EJERCICIO FISCAL 2023</a:t>
                      </a:r>
                    </a:p>
                  </a:txBody>
                  <a:tcPr marL="5061" marR="5061" marT="5061"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44062"/>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2155532772"/>
                  </a:ext>
                </a:extLst>
              </a:tr>
              <a:tr h="56247">
                <a:tc>
                  <a:txBody>
                    <a:bodyPr/>
                    <a:lstStyle/>
                    <a:p>
                      <a:pPr algn="ctr" fontAlgn="ctr"/>
                      <a:r>
                        <a:rPr lang="es-MX" sz="875" b="1" i="0" u="none" strike="noStrike">
                          <a:effectLst/>
                          <a:latin typeface="Arial Narrow" panose="020B0606020202030204" pitchFamily="34" charset="0"/>
                        </a:rPr>
                        <a:t>COMPONENTE</a:t>
                      </a:r>
                    </a:p>
                  </a:txBody>
                  <a:tcPr marL="5061" marR="5061" marT="5061"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875" b="1" i="0" u="none" strike="noStrike">
                          <a:effectLst/>
                          <a:latin typeface="Arial Narrow" panose="020B0606020202030204" pitchFamily="34" charset="0"/>
                        </a:rPr>
                        <a:t>ACTIVIDAD</a:t>
                      </a:r>
                    </a:p>
                  </a:txBody>
                  <a:tcPr marL="5061" marR="5061" marT="5061"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875" b="1" i="0" u="none" strike="noStrike">
                          <a:effectLst/>
                          <a:latin typeface="Arial Narrow" panose="020B0606020202030204" pitchFamily="34" charset="0"/>
                        </a:rPr>
                        <a:t>FINALIDAD</a:t>
                      </a:r>
                    </a:p>
                  </a:txBody>
                  <a:tcPr marL="5061" marR="5061" marT="5061"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875" b="1" i="0" u="none" strike="noStrike">
                          <a:effectLst/>
                          <a:latin typeface="Arial Narrow" panose="020B0606020202030204" pitchFamily="34" charset="0"/>
                        </a:rPr>
                        <a:t>AREA FUNCIONAL</a:t>
                      </a:r>
                    </a:p>
                  </a:txBody>
                  <a:tcPr marL="5061" marR="5061" marT="5061"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875" b="1" i="0" u="none" strike="noStrike">
                          <a:effectLst/>
                          <a:latin typeface="Arial Narrow" panose="020B0606020202030204" pitchFamily="34" charset="0"/>
                        </a:rPr>
                        <a:t>CENTRO GESTOR</a:t>
                      </a:r>
                    </a:p>
                  </a:txBody>
                  <a:tcPr marL="5061" marR="5061" marT="5061"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875" b="1" i="0" u="none" strike="noStrike">
                          <a:effectLst/>
                          <a:latin typeface="Arial Narrow" panose="020B0606020202030204" pitchFamily="34" charset="0"/>
                        </a:rPr>
                        <a:t>FUENTE DE FINANCIAMIENTO</a:t>
                      </a:r>
                    </a:p>
                  </a:txBody>
                  <a:tcPr marL="5061" marR="5061" marT="5061"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875" b="1" i="0" u="none" strike="noStrike">
                          <a:effectLst/>
                          <a:latin typeface="Arial Narrow" panose="020B0606020202030204" pitchFamily="34" charset="0"/>
                        </a:rPr>
                        <a:t>PROGRAMA</a:t>
                      </a:r>
                    </a:p>
                  </a:txBody>
                  <a:tcPr marL="5061" marR="5061" marT="5061"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875" b="1" i="0" u="none" strike="noStrike">
                          <a:effectLst/>
                          <a:latin typeface="Arial Narrow" panose="020B0606020202030204" pitchFamily="34" charset="0"/>
                        </a:rPr>
                        <a:t>PARTIDA</a:t>
                      </a:r>
                    </a:p>
                  </a:txBody>
                  <a:tcPr marL="5061" marR="5061" marT="5061"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875" b="1" i="0" u="none" strike="noStrike" dirty="0">
                          <a:effectLst/>
                          <a:latin typeface="Arial Narrow" panose="020B0606020202030204" pitchFamily="34" charset="0"/>
                        </a:rPr>
                        <a:t>CONCEPTO</a:t>
                      </a:r>
                    </a:p>
                  </a:txBody>
                  <a:tcPr marL="5061" marR="5061" marT="5061"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875" b="1" i="0" u="none" strike="noStrike">
                          <a:effectLst/>
                          <a:latin typeface="Arial Narrow" panose="020B0606020202030204" pitchFamily="34" charset="0"/>
                        </a:rPr>
                        <a:t>IMPORTE ANTEPROYECTO ANÁLITICO PROGRAMÁTICO</a:t>
                      </a:r>
                    </a:p>
                  </a:txBody>
                  <a:tcPr marL="5061" marR="5061" marT="5061"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909838415"/>
                  </a:ext>
                </a:extLst>
              </a:tr>
              <a:tr h="86039">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1.3.2</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31120-8801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1100123</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P0004</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dirty="0">
                          <a:effectLst/>
                          <a:latin typeface="Arial Narrow" panose="020B0606020202030204" pitchFamily="34" charset="0"/>
                        </a:rPr>
                        <a:t>1131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Sueldos Base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65,063.29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49259496"/>
                  </a:ext>
                </a:extLst>
              </a:tr>
              <a:tr h="86039">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1.3.2</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31120-8801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1100123</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P0004</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dirty="0">
                          <a:effectLst/>
                          <a:latin typeface="Arial Narrow" panose="020B0606020202030204" pitchFamily="34" charset="0"/>
                        </a:rPr>
                        <a:t>1132</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Sueldos Confianza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2,138,139.14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67086028"/>
                  </a:ext>
                </a:extLst>
              </a:tr>
              <a:tr h="86039">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1.3.2</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31120-8801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1100123</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P0004</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1212</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Honorarios asimilados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783,748.28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17688144"/>
                  </a:ext>
                </a:extLst>
              </a:tr>
              <a:tr h="86039">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1.3.2</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31120-8801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1100123</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P0004</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1231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Servicio social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12,000.00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61519700"/>
                  </a:ext>
                </a:extLst>
              </a:tr>
              <a:tr h="86039">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1.3.2</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31120-8801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1100123</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P0004</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1311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Prima quinquenal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23,000.00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74416321"/>
                  </a:ext>
                </a:extLst>
              </a:tr>
              <a:tr h="86039">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1.3.2</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31120-8801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1100123</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P0004</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1321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Prima Vacacional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140,274.72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2557747"/>
                  </a:ext>
                </a:extLst>
              </a:tr>
              <a:tr h="86039">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1.3.2</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31120-8801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1100123</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P0004</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1323</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dirty="0">
                          <a:effectLst/>
                          <a:latin typeface="Arial Narrow" panose="020B0606020202030204" pitchFamily="34" charset="0"/>
                        </a:rPr>
                        <a:t> </a:t>
                      </a:r>
                      <a:r>
                        <a:rPr lang="es-MX" sz="875" b="0" i="0" u="none" strike="noStrike" dirty="0" err="1">
                          <a:effectLst/>
                          <a:latin typeface="Arial Narrow" panose="020B0606020202030204" pitchFamily="34" charset="0"/>
                        </a:rPr>
                        <a:t>Gratif</a:t>
                      </a:r>
                      <a:r>
                        <a:rPr lang="es-MX" sz="875" b="0" i="0" u="none" strike="noStrike" dirty="0">
                          <a:effectLst/>
                          <a:latin typeface="Arial Narrow" panose="020B0606020202030204" pitchFamily="34" charset="0"/>
                        </a:rPr>
                        <a:t> fin de año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571,204.80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37436451"/>
                  </a:ext>
                </a:extLst>
              </a:tr>
              <a:tr h="86039">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1.3.2</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31120-8801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1100123</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P0004</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1411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Aportaciones al ISSEG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526,545.01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35020141"/>
                  </a:ext>
                </a:extLst>
              </a:tr>
              <a:tr h="86039">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1.3.2</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31120-8801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1100123</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P0004</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1413</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Aportaciones IMSS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1,241,154.53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70660066"/>
                  </a:ext>
                </a:extLst>
              </a:tr>
              <a:tr h="86039">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1.3.2</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31120-8801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1100123</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P0004</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1592</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Otras prestaciones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3,099,195.22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48328789"/>
                  </a:ext>
                </a:extLst>
              </a:tr>
              <a:tr h="86039">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1.3.2</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31120-8801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1100123</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P0004</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2111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Mat y útiles oficin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38,000.00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95529724"/>
                  </a:ext>
                </a:extLst>
              </a:tr>
              <a:tr h="86039">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1.3.2</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31120-8801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1100123</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P0004</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2112</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Equipos menores de oficina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5,000.00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70239492"/>
                  </a:ext>
                </a:extLst>
              </a:tr>
              <a:tr h="86039">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1.3.2</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31120-8801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1100123</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P0004</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2141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dirty="0">
                          <a:effectLst/>
                          <a:latin typeface="Arial Narrow" panose="020B0606020202030204" pitchFamily="34" charset="0"/>
                        </a:rPr>
                        <a:t> Mat y útiles </a:t>
                      </a:r>
                      <a:r>
                        <a:rPr lang="es-MX" sz="875" b="0" i="0" u="none" strike="noStrike" dirty="0" err="1">
                          <a:effectLst/>
                          <a:latin typeface="Arial Narrow" panose="020B0606020202030204" pitchFamily="34" charset="0"/>
                        </a:rPr>
                        <a:t>Tec</a:t>
                      </a:r>
                      <a:r>
                        <a:rPr lang="es-MX" sz="875" b="0" i="0" u="none" strike="noStrike" dirty="0">
                          <a:effectLst/>
                          <a:latin typeface="Arial Narrow" panose="020B0606020202030204" pitchFamily="34" charset="0"/>
                        </a:rPr>
                        <a:t> In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78,000.00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28919558"/>
                  </a:ext>
                </a:extLst>
              </a:tr>
              <a:tr h="86039">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1.3.2</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31120-8801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1100123</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P0004</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2142</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Equipos Men Tec Inf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6,000.00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3005009"/>
                  </a:ext>
                </a:extLst>
              </a:tr>
              <a:tr h="86039">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1.3.2</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31120-8801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1100123</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P0004</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2151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Mat impreso  e info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3,000.00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9944024"/>
                  </a:ext>
                </a:extLst>
              </a:tr>
              <a:tr h="86039">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1.3.2</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31120-8801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1100123</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P0004</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2161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Material de limpieza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20,000.00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07151645"/>
                  </a:ext>
                </a:extLst>
              </a:tr>
              <a:tr h="86039">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1.3.2</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31120-8801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1100123</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P0004</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2212</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Prod Alimen instal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28,000.00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29452158"/>
                  </a:ext>
                </a:extLst>
              </a:tr>
              <a:tr h="86039">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1.3.2</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31120-8801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1100123</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P0004</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2231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dirty="0">
                          <a:effectLst/>
                          <a:latin typeface="Arial Narrow" panose="020B0606020202030204" pitchFamily="34" charset="0"/>
                        </a:rPr>
                        <a:t> Utensilios </a:t>
                      </a:r>
                      <a:r>
                        <a:rPr lang="es-MX" sz="875" b="0" i="0" u="none" strike="noStrike" dirty="0" err="1">
                          <a:effectLst/>
                          <a:latin typeface="Arial Narrow" panose="020B0606020202030204" pitchFamily="34" charset="0"/>
                        </a:rPr>
                        <a:t>alimentac</a:t>
                      </a:r>
                      <a:r>
                        <a:rPr lang="es-MX" sz="875" b="0" i="0" u="none" strike="noStrike" dirty="0">
                          <a:effectLst/>
                          <a:latin typeface="Arial Narrow" panose="020B0606020202030204" pitchFamily="34" charset="0"/>
                        </a:rPr>
                        <a:t>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1,000.00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49209635"/>
                  </a:ext>
                </a:extLst>
              </a:tr>
              <a:tr h="86039">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1.3.2</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31120-8801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1100123</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P0004</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2461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Mat Eléctrico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3,000.00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90553115"/>
                  </a:ext>
                </a:extLst>
              </a:tr>
              <a:tr h="86039">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1.3.2</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31120-8801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1100123</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P0004</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2481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Materiales complementarios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5,200.00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56913012"/>
                  </a:ext>
                </a:extLst>
              </a:tr>
              <a:tr h="86039">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1.3.2</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31120-8801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1100123</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P0004</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2531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Medicinas y prod far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5,200.00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91063363"/>
                  </a:ext>
                </a:extLst>
              </a:tr>
              <a:tr h="86039">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1.3.2</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31120-8801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1100123</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P0004</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2612</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Combus p Serv pub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dirty="0">
                          <a:effectLst/>
                          <a:latin typeface="Arial Narrow" panose="020B0606020202030204" pitchFamily="34" charset="0"/>
                        </a:rPr>
                        <a:t>               26,000.00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23142849"/>
                  </a:ext>
                </a:extLst>
              </a:tr>
              <a:tr h="86039">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1.3.2</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31120-8801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1100123</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P0004</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2911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Herramientas menores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dirty="0">
                          <a:effectLst/>
                          <a:latin typeface="Arial Narrow" panose="020B0606020202030204" pitchFamily="34" charset="0"/>
                        </a:rPr>
                        <a:t>                 3,500.00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89810081"/>
                  </a:ext>
                </a:extLst>
              </a:tr>
              <a:tr h="86039">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1.3.2</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31120-8801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1100123</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P0004</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2921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Ref Edificios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1,000.00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56783615"/>
                  </a:ext>
                </a:extLst>
              </a:tr>
              <a:tr h="86039">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1.3.2</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31120-8801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1100123</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P0004</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2941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Ref Eq Cómputo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5,000.00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03990099"/>
                  </a:ext>
                </a:extLst>
              </a:tr>
              <a:tr h="86039">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1.3.2</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31120-8801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1100123</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P0004</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3111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Serv Energía Electr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16,800.00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92882543"/>
                  </a:ext>
                </a:extLst>
              </a:tr>
              <a:tr h="86039">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1.3.2</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31120-8801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1100123</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P0004</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3141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Serv Telefonía Trad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dirty="0">
                          <a:effectLst/>
                          <a:latin typeface="Arial Narrow" panose="020B0606020202030204" pitchFamily="34" charset="0"/>
                        </a:rPr>
                        <a:t>               26,000.00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87343828"/>
                  </a:ext>
                </a:extLst>
              </a:tr>
              <a:tr h="86039">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1.3.2</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31120-8801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1100123</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P0004</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3171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Serv Internet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110,000.00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79055360"/>
                  </a:ext>
                </a:extLst>
              </a:tr>
              <a:tr h="86039">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1.3.2</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31120-8801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1100123</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P0004</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3221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Arrendam Edificios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193,000.00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24560563"/>
                  </a:ext>
                </a:extLst>
              </a:tr>
              <a:tr h="86039">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1.3.2</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31120-8801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1100123</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P0004</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3291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Otros Arrendamientos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10,000.00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76044657"/>
                  </a:ext>
                </a:extLst>
              </a:tr>
              <a:tr h="86039">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1.3.2</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31120-8801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1100123</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P0004</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3311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Servicios legales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dirty="0">
                          <a:effectLst/>
                          <a:latin typeface="Arial Narrow" panose="020B0606020202030204" pitchFamily="34" charset="0"/>
                        </a:rPr>
                        <a:t>                 5,000.00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38752346"/>
                  </a:ext>
                </a:extLst>
              </a:tr>
              <a:tr h="86039">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1.3.2</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31120-8801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1100123</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P0004</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3312</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Servicios de contabilidad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20,800.00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06772995"/>
                  </a:ext>
                </a:extLst>
              </a:tr>
              <a:tr h="86039">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1.3.2</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31120-8801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1100123</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P0004</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3332</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Serv Procesos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dirty="0">
                          <a:effectLst/>
                          <a:latin typeface="Arial Narrow" panose="020B0606020202030204" pitchFamily="34" charset="0"/>
                        </a:rPr>
                        <a:t>               10,400.00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96864004"/>
                  </a:ext>
                </a:extLst>
              </a:tr>
              <a:tr h="86039">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1.3.2</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31120-8801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1100123</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P0004</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3411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Serv Financieros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dirty="0">
                          <a:effectLst/>
                          <a:latin typeface="Arial Narrow" panose="020B0606020202030204" pitchFamily="34" charset="0"/>
                        </a:rPr>
                        <a:t>                 5,200.00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24882065"/>
                  </a:ext>
                </a:extLst>
              </a:tr>
              <a:tr h="86039">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1.3.2</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31120-8801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1100123</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P0004</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3451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Seg Bienes patrimon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20,800.00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0634348"/>
                  </a:ext>
                </a:extLst>
              </a:tr>
              <a:tr h="86039">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1.3.2</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31120-8801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1100123</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P0004</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3511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Cons y mantto Inm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dirty="0">
                          <a:effectLst/>
                          <a:latin typeface="Arial Narrow" panose="020B0606020202030204" pitchFamily="34" charset="0"/>
                        </a:rPr>
                        <a:t>                 5,000.00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11801625"/>
                  </a:ext>
                </a:extLst>
              </a:tr>
              <a:tr h="86039">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1.3.2</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31120-8801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1100123</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P0004</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3512</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Adaptación de inmuebles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dirty="0">
                          <a:effectLst/>
                          <a:latin typeface="Arial Narrow" panose="020B0606020202030204" pitchFamily="34" charset="0"/>
                        </a:rPr>
                        <a:t>                 5,000.00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48917710"/>
                  </a:ext>
                </a:extLst>
              </a:tr>
              <a:tr h="86039">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1.3.2</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31120-8801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1100123</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P0004</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3521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Instal Mobil Adm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dirty="0">
                          <a:effectLst/>
                          <a:latin typeface="Arial Narrow" panose="020B0606020202030204" pitchFamily="34" charset="0"/>
                        </a:rPr>
                        <a:t>                 5,000.00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41444569"/>
                  </a:ext>
                </a:extLst>
              </a:tr>
              <a:tr h="86039">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1.3.2</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31120-8801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1100123</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P0004</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3531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Instal BInformat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5,000.00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99941780"/>
                  </a:ext>
                </a:extLst>
              </a:tr>
              <a:tr h="86039">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dirty="0">
                          <a:effectLst/>
                          <a:latin typeface="Arial Narrow" panose="020B0606020202030204" pitchFamily="34" charset="0"/>
                        </a:rPr>
                        <a:t>1.3.2</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31120-8801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1100123</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P0004</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3551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Mantto Vehíc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dirty="0">
                          <a:effectLst/>
                          <a:latin typeface="Arial Narrow" panose="020B0606020202030204" pitchFamily="34" charset="0"/>
                        </a:rPr>
                        <a:t>               26,000.00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53932063"/>
                  </a:ext>
                </a:extLst>
              </a:tr>
              <a:tr h="86039">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1.3.2</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31120-8801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1100123</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P0004</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3591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Serv Jardinería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dirty="0">
                          <a:effectLst/>
                          <a:latin typeface="Arial Narrow" panose="020B0606020202030204" pitchFamily="34" charset="0"/>
                        </a:rPr>
                        <a:t>                 5,000.00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45433058"/>
                  </a:ext>
                </a:extLst>
              </a:tr>
              <a:tr h="86039">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1.3.2</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31120-8801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1100123</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P0004</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3612</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Impresión Pub ofic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dirty="0">
                          <a:effectLst/>
                          <a:latin typeface="Arial Narrow" panose="020B0606020202030204" pitchFamily="34" charset="0"/>
                        </a:rPr>
                        <a:t>               45,000.00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48534275"/>
                  </a:ext>
                </a:extLst>
              </a:tr>
              <a:tr h="86039">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1.3.2</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31120-8801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1100123</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P0004</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3791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Otros Serv Traslado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dirty="0">
                          <a:effectLst/>
                          <a:latin typeface="Arial Narrow" panose="020B0606020202030204" pitchFamily="34" charset="0"/>
                        </a:rPr>
                        <a:t>                 6,000.00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03320775"/>
                  </a:ext>
                </a:extLst>
              </a:tr>
              <a:tr h="86039">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1.3.2</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31120-8801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1100123</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P0004</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3981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Impuesto sobre nóminas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dirty="0">
                          <a:effectLst/>
                          <a:latin typeface="Arial Narrow" panose="020B0606020202030204" pitchFamily="34" charset="0"/>
                        </a:rPr>
                        <a:t>             250,000.00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99927367"/>
                  </a:ext>
                </a:extLst>
              </a:tr>
              <a:tr h="86039">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99</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1.3.2</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31120-8801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1100123</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P0004</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75" b="0" i="0" u="none" strike="noStrike">
                          <a:effectLst/>
                          <a:latin typeface="Arial Narrow" panose="020B0606020202030204" pitchFamily="34" charset="0"/>
                        </a:rPr>
                        <a:t>5151</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a:effectLst/>
                          <a:latin typeface="Arial Narrow" panose="020B0606020202030204" pitchFamily="34" charset="0"/>
                        </a:rPr>
                        <a:t> Computadoras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875" b="0" i="0" u="none" strike="noStrike" dirty="0">
                          <a:effectLst/>
                          <a:latin typeface="Arial Narrow" panose="020B0606020202030204" pitchFamily="34" charset="0"/>
                        </a:rPr>
                        <a:t>             133,800.00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24647783"/>
                  </a:ext>
                </a:extLst>
              </a:tr>
              <a:tr h="91100">
                <a:tc gridSpan="8">
                  <a:txBody>
                    <a:bodyPr/>
                    <a:lstStyle/>
                    <a:p>
                      <a:pPr algn="ctr" fontAlgn="ctr"/>
                      <a:r>
                        <a:rPr lang="es-MX" sz="875" b="0" i="0" u="none" strike="noStrike">
                          <a:effectLst/>
                          <a:latin typeface="Arial Narrow" panose="020B0606020202030204" pitchFamily="34" charset="0"/>
                        </a:rPr>
                        <a:t>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just" fontAlgn="ctr"/>
                      <a:r>
                        <a:rPr lang="es-MX" sz="875" b="1" i="0" u="none" strike="noStrike">
                          <a:effectLst/>
                          <a:latin typeface="Arial Narrow" panose="020B0606020202030204" pitchFamily="34" charset="0"/>
                        </a:rPr>
                        <a:t> TOTAL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875" b="1" i="0" u="none" strike="noStrike" dirty="0">
                          <a:effectLst/>
                          <a:latin typeface="Arial Narrow" panose="020B0606020202030204" pitchFamily="34" charset="0"/>
                        </a:rPr>
                        <a:t>          9,732,025.00 </a:t>
                      </a:r>
                    </a:p>
                  </a:txBody>
                  <a:tcPr marL="5061" marR="5061" marT="50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968561190"/>
                  </a:ext>
                </a:extLst>
              </a:tr>
            </a:tbl>
          </a:graphicData>
        </a:graphic>
      </p:graphicFrame>
    </p:spTree>
    <p:extLst>
      <p:ext uri="{BB962C8B-B14F-4D97-AF65-F5344CB8AC3E}">
        <p14:creationId xmlns:p14="http://schemas.microsoft.com/office/powerpoint/2010/main" val="817587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F8DED9D-F8C7-9C1D-8AE5-634BD673BA76}"/>
              </a:ext>
            </a:extLst>
          </p:cNvPr>
          <p:cNvSpPr>
            <a:spLocks noGrp="1"/>
          </p:cNvSpPr>
          <p:nvPr>
            <p:ph idx="1"/>
          </p:nvPr>
        </p:nvSpPr>
        <p:spPr>
          <a:xfrm>
            <a:off x="838200" y="377505"/>
            <a:ext cx="10515600" cy="5799458"/>
          </a:xfrm>
        </p:spPr>
        <p:txBody>
          <a:bodyPr/>
          <a:lstStyle/>
          <a:p>
            <a:r>
              <a:rPr lang="es-MX" sz="1600" dirty="0">
                <a:latin typeface="Century Gothic" panose="020B0502020202020204" pitchFamily="34" charset="0"/>
              </a:rPr>
              <a:t>Capítulo 1000 Servicios personales  </a:t>
            </a:r>
          </a:p>
          <a:p>
            <a:pPr marL="0" indent="0">
              <a:buNone/>
            </a:pPr>
            <a:r>
              <a:rPr lang="es-MX" sz="1600" dirty="0">
                <a:latin typeface="Century Gothic" panose="020B0502020202020204" pitchFamily="34" charset="0"/>
              </a:rPr>
              <a:t>$ 8’600,325.00</a:t>
            </a:r>
          </a:p>
          <a:p>
            <a:endParaRPr lang="es-MX" sz="1600" dirty="0">
              <a:latin typeface="Century Gothic" panose="020B0502020202020204" pitchFamily="34" charset="0"/>
            </a:endParaRPr>
          </a:p>
          <a:p>
            <a:endParaRPr lang="es-MX" sz="1600" dirty="0">
              <a:latin typeface="Century Gothic" panose="020B0502020202020204" pitchFamily="34" charset="0"/>
            </a:endParaRPr>
          </a:p>
          <a:p>
            <a:endParaRPr lang="es-MX" sz="1600" dirty="0">
              <a:latin typeface="Century Gothic" panose="020B0502020202020204" pitchFamily="34" charset="0"/>
            </a:endParaRPr>
          </a:p>
          <a:p>
            <a:endParaRPr lang="es-MX" sz="1600" dirty="0">
              <a:latin typeface="Century Gothic" panose="020B0502020202020204" pitchFamily="34" charset="0"/>
            </a:endParaRPr>
          </a:p>
          <a:p>
            <a:endParaRPr lang="es-MX" sz="1600" dirty="0">
              <a:latin typeface="Century Gothic" panose="020B0502020202020204" pitchFamily="34" charset="0"/>
            </a:endParaRPr>
          </a:p>
          <a:p>
            <a:endParaRPr lang="es-MX" sz="1600" dirty="0">
              <a:latin typeface="Century Gothic" panose="020B0502020202020204" pitchFamily="34" charset="0"/>
            </a:endParaRPr>
          </a:p>
          <a:p>
            <a:pPr marL="0" indent="0">
              <a:buNone/>
            </a:pPr>
            <a:endParaRPr lang="es-MX" sz="1600" dirty="0">
              <a:latin typeface="Century Gothic" panose="020B0502020202020204" pitchFamily="34" charset="0"/>
            </a:endParaRPr>
          </a:p>
          <a:p>
            <a:pPr marL="0" indent="0">
              <a:buNone/>
            </a:pPr>
            <a:endParaRPr lang="es-MX" sz="1600" dirty="0">
              <a:latin typeface="Century Gothic" panose="020B0502020202020204" pitchFamily="34" charset="0"/>
            </a:endParaRPr>
          </a:p>
          <a:p>
            <a:pPr marL="0" indent="0">
              <a:buNone/>
            </a:pPr>
            <a:endParaRPr lang="es-MX" sz="1600" dirty="0">
              <a:latin typeface="Century Gothic" panose="020B0502020202020204" pitchFamily="34" charset="0"/>
            </a:endParaRPr>
          </a:p>
          <a:p>
            <a:r>
              <a:rPr lang="es-MX" sz="1600" dirty="0">
                <a:latin typeface="Century Gothic" panose="020B0502020202020204" pitchFamily="34" charset="0"/>
              </a:rPr>
              <a:t>Capítulo 5000 Bienes muebles, inmuebles e intangibles </a:t>
            </a:r>
          </a:p>
          <a:p>
            <a:pPr marL="0" indent="0">
              <a:buNone/>
            </a:pPr>
            <a:r>
              <a:rPr lang="es-MX" sz="1600" dirty="0">
                <a:latin typeface="Century Gothic" panose="020B0502020202020204" pitchFamily="34" charset="0"/>
              </a:rPr>
              <a:t>$133,800.00</a:t>
            </a:r>
          </a:p>
          <a:p>
            <a:pPr marL="0" indent="0">
              <a:buNone/>
            </a:pPr>
            <a:endParaRPr lang="es-MX" sz="1600" dirty="0">
              <a:latin typeface="Century Gothic" panose="020B0502020202020204" pitchFamily="34" charset="0"/>
            </a:endParaRPr>
          </a:p>
          <a:p>
            <a:endParaRPr lang="es-MX" sz="1600" dirty="0">
              <a:latin typeface="Century Gothic" panose="020B0502020202020204" pitchFamily="34" charset="0"/>
            </a:endParaRPr>
          </a:p>
          <a:p>
            <a:endParaRPr lang="es-MX" sz="2000" dirty="0">
              <a:latin typeface="Century Gothic" panose="020B0502020202020204" pitchFamily="34" charset="0"/>
            </a:endParaRPr>
          </a:p>
          <a:p>
            <a:endParaRPr lang="es-MX" sz="2000" dirty="0">
              <a:latin typeface="Century Gothic" panose="020B0502020202020204" pitchFamily="34" charset="0"/>
            </a:endParaRPr>
          </a:p>
          <a:p>
            <a:endParaRPr lang="es-MX" dirty="0">
              <a:latin typeface="Century Gothic" panose="020B0502020202020204" pitchFamily="34" charset="0"/>
            </a:endParaRPr>
          </a:p>
        </p:txBody>
      </p:sp>
      <p:pic>
        <p:nvPicPr>
          <p:cNvPr id="2" name="Imagen 1">
            <a:extLst>
              <a:ext uri="{FF2B5EF4-FFF2-40B4-BE49-F238E27FC236}">
                <a16:creationId xmlns:a16="http://schemas.microsoft.com/office/drawing/2014/main" id="{EBA5E67A-58FD-896A-AF48-86962D1780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09413"/>
            <a:ext cx="1581150" cy="1581150"/>
          </a:xfrm>
          <a:prstGeom prst="rect">
            <a:avLst/>
          </a:prstGeom>
        </p:spPr>
      </p:pic>
      <p:graphicFrame>
        <p:nvGraphicFramePr>
          <p:cNvPr id="6" name="Tabla 5">
            <a:extLst>
              <a:ext uri="{FF2B5EF4-FFF2-40B4-BE49-F238E27FC236}">
                <a16:creationId xmlns:a16="http://schemas.microsoft.com/office/drawing/2014/main" id="{305B3E44-BDFF-B822-3676-EF279B4D838A}"/>
              </a:ext>
            </a:extLst>
          </p:cNvPr>
          <p:cNvGraphicFramePr>
            <a:graphicFrameLocks noGrp="1"/>
          </p:cNvGraphicFramePr>
          <p:nvPr>
            <p:extLst>
              <p:ext uri="{D42A27DB-BD31-4B8C-83A1-F6EECF244321}">
                <p14:modId xmlns:p14="http://schemas.microsoft.com/office/powerpoint/2010/main" val="3473684195"/>
              </p:ext>
            </p:extLst>
          </p:nvPr>
        </p:nvGraphicFramePr>
        <p:xfrm>
          <a:off x="848662" y="1340768"/>
          <a:ext cx="5015921" cy="1619250"/>
        </p:xfrm>
        <a:graphic>
          <a:graphicData uri="http://schemas.openxmlformats.org/drawingml/2006/table">
            <a:tbl>
              <a:tblPr/>
              <a:tblGrid>
                <a:gridCol w="733734">
                  <a:extLst>
                    <a:ext uri="{9D8B030D-6E8A-4147-A177-3AD203B41FA5}">
                      <a16:colId xmlns:a16="http://schemas.microsoft.com/office/drawing/2014/main" val="2485323814"/>
                    </a:ext>
                  </a:extLst>
                </a:gridCol>
                <a:gridCol w="3021988">
                  <a:extLst>
                    <a:ext uri="{9D8B030D-6E8A-4147-A177-3AD203B41FA5}">
                      <a16:colId xmlns:a16="http://schemas.microsoft.com/office/drawing/2014/main" val="1133518585"/>
                    </a:ext>
                  </a:extLst>
                </a:gridCol>
                <a:gridCol w="1260199">
                  <a:extLst>
                    <a:ext uri="{9D8B030D-6E8A-4147-A177-3AD203B41FA5}">
                      <a16:colId xmlns:a16="http://schemas.microsoft.com/office/drawing/2014/main" val="473807158"/>
                    </a:ext>
                  </a:extLst>
                </a:gridCol>
              </a:tblGrid>
              <a:tr h="161925">
                <a:tc>
                  <a:txBody>
                    <a:bodyPr/>
                    <a:lstStyle/>
                    <a:p>
                      <a:pPr algn="ctr" fontAlgn="ctr"/>
                      <a:r>
                        <a:rPr lang="es-MX" sz="1000" b="0" i="0" u="none" strike="noStrike">
                          <a:effectLst/>
                          <a:latin typeface="Arial" panose="020B0604020202020204" pitchFamily="34" charset="0"/>
                          <a:cs typeface="Arial" panose="020B0604020202020204" pitchFamily="34" charset="0"/>
                        </a:rPr>
                        <a:t>1131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Sueldos Base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65,063.29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90226818"/>
                  </a:ext>
                </a:extLst>
              </a:tr>
              <a:tr h="161925">
                <a:tc>
                  <a:txBody>
                    <a:bodyPr/>
                    <a:lstStyle/>
                    <a:p>
                      <a:pPr algn="ctr" fontAlgn="ctr"/>
                      <a:r>
                        <a:rPr lang="es-MX" sz="1000" b="0" i="0" u="none" strike="noStrike">
                          <a:effectLst/>
                          <a:latin typeface="Arial" panose="020B0604020202020204" pitchFamily="34" charset="0"/>
                          <a:cs typeface="Arial" panose="020B0604020202020204" pitchFamily="34" charset="0"/>
                        </a:rPr>
                        <a:t>1132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Sueldos Confianza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2,138,139.14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37786036"/>
                  </a:ext>
                </a:extLst>
              </a:tr>
              <a:tr h="161925">
                <a:tc>
                  <a:txBody>
                    <a:bodyPr/>
                    <a:lstStyle/>
                    <a:p>
                      <a:pPr algn="ctr" fontAlgn="ctr"/>
                      <a:r>
                        <a:rPr lang="es-MX" sz="1000" b="0" i="0" u="none" strike="noStrike">
                          <a:effectLst/>
                          <a:latin typeface="Arial" panose="020B0604020202020204" pitchFamily="34" charset="0"/>
                          <a:cs typeface="Arial" panose="020B0604020202020204" pitchFamily="34" charset="0"/>
                        </a:rPr>
                        <a:t>1212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Honorarios asimilados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783,748.28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93750484"/>
                  </a:ext>
                </a:extLst>
              </a:tr>
              <a:tr h="161925">
                <a:tc>
                  <a:txBody>
                    <a:bodyPr/>
                    <a:lstStyle/>
                    <a:p>
                      <a:pPr algn="ctr" fontAlgn="ctr"/>
                      <a:r>
                        <a:rPr lang="es-MX" sz="1000" b="0" i="0" u="none" strike="noStrike">
                          <a:effectLst/>
                          <a:latin typeface="Arial" panose="020B0604020202020204" pitchFamily="34" charset="0"/>
                          <a:cs typeface="Arial" panose="020B0604020202020204" pitchFamily="34" charset="0"/>
                        </a:rPr>
                        <a:t>1231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Servicio social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12,000.00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77804630"/>
                  </a:ext>
                </a:extLst>
              </a:tr>
              <a:tr h="161925">
                <a:tc>
                  <a:txBody>
                    <a:bodyPr/>
                    <a:lstStyle/>
                    <a:p>
                      <a:pPr algn="ctr" fontAlgn="ctr"/>
                      <a:r>
                        <a:rPr lang="es-MX" sz="1000" b="0" i="0" u="none" strike="noStrike">
                          <a:effectLst/>
                          <a:latin typeface="Arial" panose="020B0604020202020204" pitchFamily="34" charset="0"/>
                          <a:cs typeface="Arial" panose="020B0604020202020204" pitchFamily="34" charset="0"/>
                        </a:rPr>
                        <a:t>1311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Prima quinquenal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23,000.00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60110781"/>
                  </a:ext>
                </a:extLst>
              </a:tr>
              <a:tr h="161925">
                <a:tc>
                  <a:txBody>
                    <a:bodyPr/>
                    <a:lstStyle/>
                    <a:p>
                      <a:pPr algn="ctr" fontAlgn="ctr"/>
                      <a:r>
                        <a:rPr lang="es-MX" sz="1000" b="0" i="0" u="none" strike="noStrike">
                          <a:effectLst/>
                          <a:latin typeface="Arial" panose="020B0604020202020204" pitchFamily="34" charset="0"/>
                          <a:cs typeface="Arial" panose="020B0604020202020204" pitchFamily="34" charset="0"/>
                        </a:rPr>
                        <a:t>1321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Prima Vacacional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140,274.72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36271187"/>
                  </a:ext>
                </a:extLst>
              </a:tr>
              <a:tr h="161925">
                <a:tc>
                  <a:txBody>
                    <a:bodyPr/>
                    <a:lstStyle/>
                    <a:p>
                      <a:pPr algn="ctr" fontAlgn="ctr"/>
                      <a:r>
                        <a:rPr lang="es-MX" sz="1000" b="0" i="0" u="none" strike="noStrike">
                          <a:effectLst/>
                          <a:latin typeface="Arial" panose="020B0604020202020204" pitchFamily="34" charset="0"/>
                          <a:cs typeface="Arial" panose="020B0604020202020204" pitchFamily="34" charset="0"/>
                        </a:rPr>
                        <a:t>1323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Gratif fin de año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dirty="0">
                          <a:effectLst/>
                          <a:latin typeface="Arial" panose="020B0604020202020204" pitchFamily="34" charset="0"/>
                          <a:cs typeface="Arial" panose="020B0604020202020204" pitchFamily="34" charset="0"/>
                        </a:rPr>
                        <a:t>             571,204.80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96185115"/>
                  </a:ext>
                </a:extLst>
              </a:tr>
              <a:tr h="161925">
                <a:tc>
                  <a:txBody>
                    <a:bodyPr/>
                    <a:lstStyle/>
                    <a:p>
                      <a:pPr algn="ctr" fontAlgn="ctr"/>
                      <a:r>
                        <a:rPr lang="es-MX" sz="1000" b="0" i="0" u="none" strike="noStrike">
                          <a:effectLst/>
                          <a:latin typeface="Arial" panose="020B0604020202020204" pitchFamily="34" charset="0"/>
                          <a:cs typeface="Arial" panose="020B0604020202020204" pitchFamily="34" charset="0"/>
                        </a:rPr>
                        <a:t>1411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Aportaciones al ISSEG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526,545.01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34909095"/>
                  </a:ext>
                </a:extLst>
              </a:tr>
              <a:tr h="161925">
                <a:tc>
                  <a:txBody>
                    <a:bodyPr/>
                    <a:lstStyle/>
                    <a:p>
                      <a:pPr algn="ctr" fontAlgn="ctr"/>
                      <a:r>
                        <a:rPr lang="es-MX" sz="1000" b="0" i="0" u="none" strike="noStrike">
                          <a:effectLst/>
                          <a:latin typeface="Arial" panose="020B0604020202020204" pitchFamily="34" charset="0"/>
                          <a:cs typeface="Arial" panose="020B0604020202020204" pitchFamily="34" charset="0"/>
                        </a:rPr>
                        <a:t>1413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Aportaciones IMSS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1,241,154.53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40007723"/>
                  </a:ext>
                </a:extLst>
              </a:tr>
              <a:tr h="161925">
                <a:tc>
                  <a:txBody>
                    <a:bodyPr/>
                    <a:lstStyle/>
                    <a:p>
                      <a:pPr algn="ctr" fontAlgn="ctr"/>
                      <a:r>
                        <a:rPr lang="es-MX" sz="1000" b="0" i="0" u="none" strike="noStrike">
                          <a:effectLst/>
                          <a:latin typeface="Arial" panose="020B0604020202020204" pitchFamily="34" charset="0"/>
                          <a:cs typeface="Arial" panose="020B0604020202020204" pitchFamily="34" charset="0"/>
                        </a:rPr>
                        <a:t>1592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dirty="0">
                          <a:effectLst/>
                          <a:latin typeface="Arial" panose="020B0604020202020204" pitchFamily="34" charset="0"/>
                          <a:cs typeface="Arial" panose="020B0604020202020204" pitchFamily="34" charset="0"/>
                        </a:rPr>
                        <a:t> Otras prestaciones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dirty="0">
                          <a:effectLst/>
                          <a:latin typeface="Arial" panose="020B0604020202020204" pitchFamily="34" charset="0"/>
                          <a:cs typeface="Arial" panose="020B0604020202020204" pitchFamily="34" charset="0"/>
                        </a:rPr>
                        <a:t>          3,099,195.22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36475351"/>
                  </a:ext>
                </a:extLst>
              </a:tr>
            </a:tbl>
          </a:graphicData>
        </a:graphic>
      </p:graphicFrame>
      <p:graphicFrame>
        <p:nvGraphicFramePr>
          <p:cNvPr id="8" name="Tabla 7">
            <a:extLst>
              <a:ext uri="{FF2B5EF4-FFF2-40B4-BE49-F238E27FC236}">
                <a16:creationId xmlns:a16="http://schemas.microsoft.com/office/drawing/2014/main" id="{DEC8F924-675E-FC51-4481-DFC842315CC1}"/>
              </a:ext>
            </a:extLst>
          </p:cNvPr>
          <p:cNvGraphicFramePr>
            <a:graphicFrameLocks noGrp="1"/>
          </p:cNvGraphicFramePr>
          <p:nvPr>
            <p:extLst>
              <p:ext uri="{D42A27DB-BD31-4B8C-83A1-F6EECF244321}">
                <p14:modId xmlns:p14="http://schemas.microsoft.com/office/powerpoint/2010/main" val="868857977"/>
              </p:ext>
            </p:extLst>
          </p:nvPr>
        </p:nvGraphicFramePr>
        <p:xfrm>
          <a:off x="7051608" y="943414"/>
          <a:ext cx="4661479" cy="5447820"/>
        </p:xfrm>
        <a:graphic>
          <a:graphicData uri="http://schemas.openxmlformats.org/drawingml/2006/table">
            <a:tbl>
              <a:tblPr/>
              <a:tblGrid>
                <a:gridCol w="681886">
                  <a:extLst>
                    <a:ext uri="{9D8B030D-6E8A-4147-A177-3AD203B41FA5}">
                      <a16:colId xmlns:a16="http://schemas.microsoft.com/office/drawing/2014/main" val="142299634"/>
                    </a:ext>
                  </a:extLst>
                </a:gridCol>
                <a:gridCol w="2808444">
                  <a:extLst>
                    <a:ext uri="{9D8B030D-6E8A-4147-A177-3AD203B41FA5}">
                      <a16:colId xmlns:a16="http://schemas.microsoft.com/office/drawing/2014/main" val="87953252"/>
                    </a:ext>
                  </a:extLst>
                </a:gridCol>
                <a:gridCol w="1171149">
                  <a:extLst>
                    <a:ext uri="{9D8B030D-6E8A-4147-A177-3AD203B41FA5}">
                      <a16:colId xmlns:a16="http://schemas.microsoft.com/office/drawing/2014/main" val="228219039"/>
                    </a:ext>
                  </a:extLst>
                </a:gridCol>
              </a:tblGrid>
              <a:tr h="133117">
                <a:tc>
                  <a:txBody>
                    <a:bodyPr/>
                    <a:lstStyle/>
                    <a:p>
                      <a:pPr algn="ctr" fontAlgn="ctr"/>
                      <a:r>
                        <a:rPr lang="es-MX" sz="1000" b="0" i="0" u="none" strike="noStrike">
                          <a:effectLst/>
                          <a:latin typeface="Arial" panose="020B0604020202020204" pitchFamily="34" charset="0"/>
                          <a:cs typeface="Arial" panose="020B0604020202020204" pitchFamily="34" charset="0"/>
                        </a:rPr>
                        <a:t>2111</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Mat y útiles oficin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38,000.00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8194213"/>
                  </a:ext>
                </a:extLst>
              </a:tr>
              <a:tr h="133117">
                <a:tc>
                  <a:txBody>
                    <a:bodyPr/>
                    <a:lstStyle/>
                    <a:p>
                      <a:pPr algn="ctr" fontAlgn="ctr"/>
                      <a:r>
                        <a:rPr lang="es-MX" sz="1000" b="0" i="0" u="none" strike="noStrike">
                          <a:effectLst/>
                          <a:latin typeface="Arial" panose="020B0604020202020204" pitchFamily="34" charset="0"/>
                          <a:cs typeface="Arial" panose="020B0604020202020204" pitchFamily="34" charset="0"/>
                        </a:rPr>
                        <a:t>2112</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Equipos menores de oficina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5,000.00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01323313"/>
                  </a:ext>
                </a:extLst>
              </a:tr>
              <a:tr h="133117">
                <a:tc>
                  <a:txBody>
                    <a:bodyPr/>
                    <a:lstStyle/>
                    <a:p>
                      <a:pPr algn="ctr" fontAlgn="ctr"/>
                      <a:r>
                        <a:rPr lang="es-MX" sz="1000" b="0" i="0" u="none" strike="noStrike">
                          <a:effectLst/>
                          <a:latin typeface="Arial" panose="020B0604020202020204" pitchFamily="34" charset="0"/>
                          <a:cs typeface="Arial" panose="020B0604020202020204" pitchFamily="34" charset="0"/>
                        </a:rPr>
                        <a:t>2141</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Mat y útiles Tec In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78,000.00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40988836"/>
                  </a:ext>
                </a:extLst>
              </a:tr>
              <a:tr h="133117">
                <a:tc>
                  <a:txBody>
                    <a:bodyPr/>
                    <a:lstStyle/>
                    <a:p>
                      <a:pPr algn="ctr" fontAlgn="ctr"/>
                      <a:r>
                        <a:rPr lang="es-MX" sz="1000" b="0" i="0" u="none" strike="noStrike">
                          <a:effectLst/>
                          <a:latin typeface="Arial" panose="020B0604020202020204" pitchFamily="34" charset="0"/>
                          <a:cs typeface="Arial" panose="020B0604020202020204" pitchFamily="34" charset="0"/>
                        </a:rPr>
                        <a:t>2142</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Equipos Men Tec Inf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6,000.00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14883459"/>
                  </a:ext>
                </a:extLst>
              </a:tr>
              <a:tr h="133117">
                <a:tc>
                  <a:txBody>
                    <a:bodyPr/>
                    <a:lstStyle/>
                    <a:p>
                      <a:pPr algn="ctr" fontAlgn="ctr"/>
                      <a:r>
                        <a:rPr lang="es-MX" sz="1000" b="0" i="0" u="none" strike="noStrike">
                          <a:effectLst/>
                          <a:latin typeface="Arial" panose="020B0604020202020204" pitchFamily="34" charset="0"/>
                          <a:cs typeface="Arial" panose="020B0604020202020204" pitchFamily="34" charset="0"/>
                        </a:rPr>
                        <a:t>2151</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Mat impreso  e info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3,000.00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41367237"/>
                  </a:ext>
                </a:extLst>
              </a:tr>
              <a:tr h="133117">
                <a:tc>
                  <a:txBody>
                    <a:bodyPr/>
                    <a:lstStyle/>
                    <a:p>
                      <a:pPr algn="ctr" fontAlgn="ctr"/>
                      <a:r>
                        <a:rPr lang="es-MX" sz="1000" b="0" i="0" u="none" strike="noStrike">
                          <a:effectLst/>
                          <a:latin typeface="Arial" panose="020B0604020202020204" pitchFamily="34" charset="0"/>
                          <a:cs typeface="Arial" panose="020B0604020202020204" pitchFamily="34" charset="0"/>
                        </a:rPr>
                        <a:t>2161</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Material de limpieza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20,000.00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1411230"/>
                  </a:ext>
                </a:extLst>
              </a:tr>
              <a:tr h="133117">
                <a:tc>
                  <a:txBody>
                    <a:bodyPr/>
                    <a:lstStyle/>
                    <a:p>
                      <a:pPr algn="ctr" fontAlgn="ctr"/>
                      <a:r>
                        <a:rPr lang="es-MX" sz="1000" b="0" i="0" u="none" strike="noStrike">
                          <a:effectLst/>
                          <a:latin typeface="Arial" panose="020B0604020202020204" pitchFamily="34" charset="0"/>
                          <a:cs typeface="Arial" panose="020B0604020202020204" pitchFamily="34" charset="0"/>
                        </a:rPr>
                        <a:t>2212</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Prod Alimen instal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dirty="0">
                          <a:effectLst/>
                          <a:latin typeface="Arial" panose="020B0604020202020204" pitchFamily="34" charset="0"/>
                          <a:cs typeface="Arial" panose="020B0604020202020204" pitchFamily="34" charset="0"/>
                        </a:rPr>
                        <a:t>               28,000.00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4711641"/>
                  </a:ext>
                </a:extLst>
              </a:tr>
              <a:tr h="133117">
                <a:tc>
                  <a:txBody>
                    <a:bodyPr/>
                    <a:lstStyle/>
                    <a:p>
                      <a:pPr algn="ctr" fontAlgn="ctr"/>
                      <a:r>
                        <a:rPr lang="es-MX" sz="1000" b="0" i="0" u="none" strike="noStrike">
                          <a:effectLst/>
                          <a:latin typeface="Arial" panose="020B0604020202020204" pitchFamily="34" charset="0"/>
                          <a:cs typeface="Arial" panose="020B0604020202020204" pitchFamily="34" charset="0"/>
                        </a:rPr>
                        <a:t>2231</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dirty="0">
                          <a:effectLst/>
                          <a:latin typeface="Arial" panose="020B0604020202020204" pitchFamily="34" charset="0"/>
                          <a:cs typeface="Arial" panose="020B0604020202020204" pitchFamily="34" charset="0"/>
                        </a:rPr>
                        <a:t> Utensilios </a:t>
                      </a:r>
                      <a:r>
                        <a:rPr lang="es-MX" sz="1000" b="0" i="0" u="none" strike="noStrike" dirty="0" err="1">
                          <a:effectLst/>
                          <a:latin typeface="Arial" panose="020B0604020202020204" pitchFamily="34" charset="0"/>
                          <a:cs typeface="Arial" panose="020B0604020202020204" pitchFamily="34" charset="0"/>
                        </a:rPr>
                        <a:t>alimentac</a:t>
                      </a:r>
                      <a:r>
                        <a:rPr lang="es-MX" sz="1000" b="0" i="0" u="none" strike="noStrike" dirty="0">
                          <a:effectLst/>
                          <a:latin typeface="Arial" panose="020B0604020202020204" pitchFamily="34" charset="0"/>
                          <a:cs typeface="Arial" panose="020B0604020202020204" pitchFamily="34" charset="0"/>
                        </a:rPr>
                        <a:t>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1,000.00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98568451"/>
                  </a:ext>
                </a:extLst>
              </a:tr>
              <a:tr h="133117">
                <a:tc>
                  <a:txBody>
                    <a:bodyPr/>
                    <a:lstStyle/>
                    <a:p>
                      <a:pPr algn="ctr" fontAlgn="ctr"/>
                      <a:r>
                        <a:rPr lang="es-MX" sz="1000" b="0" i="0" u="none" strike="noStrike">
                          <a:effectLst/>
                          <a:latin typeface="Arial" panose="020B0604020202020204" pitchFamily="34" charset="0"/>
                          <a:cs typeface="Arial" panose="020B0604020202020204" pitchFamily="34" charset="0"/>
                        </a:rPr>
                        <a:t>2461</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Mat Eléctrico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3,000.00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91937682"/>
                  </a:ext>
                </a:extLst>
              </a:tr>
              <a:tr h="133117">
                <a:tc>
                  <a:txBody>
                    <a:bodyPr/>
                    <a:lstStyle/>
                    <a:p>
                      <a:pPr algn="ctr" fontAlgn="ctr"/>
                      <a:r>
                        <a:rPr lang="es-MX" sz="1000" b="0" i="0" u="none" strike="noStrike">
                          <a:effectLst/>
                          <a:latin typeface="Arial" panose="020B0604020202020204" pitchFamily="34" charset="0"/>
                          <a:cs typeface="Arial" panose="020B0604020202020204" pitchFamily="34" charset="0"/>
                        </a:rPr>
                        <a:t>2481</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Materiales complementarios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5,200.00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9639365"/>
                  </a:ext>
                </a:extLst>
              </a:tr>
              <a:tr h="133117">
                <a:tc>
                  <a:txBody>
                    <a:bodyPr/>
                    <a:lstStyle/>
                    <a:p>
                      <a:pPr algn="ctr" fontAlgn="ctr"/>
                      <a:r>
                        <a:rPr lang="es-MX" sz="1000" b="0" i="0" u="none" strike="noStrike">
                          <a:effectLst/>
                          <a:latin typeface="Arial" panose="020B0604020202020204" pitchFamily="34" charset="0"/>
                          <a:cs typeface="Arial" panose="020B0604020202020204" pitchFamily="34" charset="0"/>
                        </a:rPr>
                        <a:t>2531</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Medicinas y prod far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5,200.00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30487394"/>
                  </a:ext>
                </a:extLst>
              </a:tr>
              <a:tr h="133117">
                <a:tc>
                  <a:txBody>
                    <a:bodyPr/>
                    <a:lstStyle/>
                    <a:p>
                      <a:pPr algn="ctr" fontAlgn="ctr"/>
                      <a:r>
                        <a:rPr lang="es-MX" sz="1000" b="0" i="0" u="none" strike="noStrike">
                          <a:effectLst/>
                          <a:latin typeface="Arial" panose="020B0604020202020204" pitchFamily="34" charset="0"/>
                          <a:cs typeface="Arial" panose="020B0604020202020204" pitchFamily="34" charset="0"/>
                        </a:rPr>
                        <a:t>2612</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Combus p Serv pub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26,000.00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16869306"/>
                  </a:ext>
                </a:extLst>
              </a:tr>
              <a:tr h="133117">
                <a:tc>
                  <a:txBody>
                    <a:bodyPr/>
                    <a:lstStyle/>
                    <a:p>
                      <a:pPr algn="ctr" fontAlgn="ctr"/>
                      <a:r>
                        <a:rPr lang="es-MX" sz="1000" b="0" i="0" u="none" strike="noStrike">
                          <a:effectLst/>
                          <a:latin typeface="Arial" panose="020B0604020202020204" pitchFamily="34" charset="0"/>
                          <a:cs typeface="Arial" panose="020B0604020202020204" pitchFamily="34" charset="0"/>
                        </a:rPr>
                        <a:t>2911</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Herramientas menores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3,500.00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18683369"/>
                  </a:ext>
                </a:extLst>
              </a:tr>
              <a:tr h="133117">
                <a:tc>
                  <a:txBody>
                    <a:bodyPr/>
                    <a:lstStyle/>
                    <a:p>
                      <a:pPr algn="ctr" fontAlgn="ctr"/>
                      <a:r>
                        <a:rPr lang="es-MX" sz="1000" b="0" i="0" u="none" strike="noStrike">
                          <a:effectLst/>
                          <a:latin typeface="Arial" panose="020B0604020202020204" pitchFamily="34" charset="0"/>
                          <a:cs typeface="Arial" panose="020B0604020202020204" pitchFamily="34" charset="0"/>
                        </a:rPr>
                        <a:t>2921</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Ref Edificios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1,000.00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12209145"/>
                  </a:ext>
                </a:extLst>
              </a:tr>
              <a:tr h="133117">
                <a:tc>
                  <a:txBody>
                    <a:bodyPr/>
                    <a:lstStyle/>
                    <a:p>
                      <a:pPr algn="ctr" fontAlgn="ctr"/>
                      <a:r>
                        <a:rPr lang="es-MX" sz="1000" b="0" i="0" u="none" strike="noStrike">
                          <a:effectLst/>
                          <a:latin typeface="Arial" panose="020B0604020202020204" pitchFamily="34" charset="0"/>
                          <a:cs typeface="Arial" panose="020B0604020202020204" pitchFamily="34" charset="0"/>
                        </a:rPr>
                        <a:t>2941</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Ref Eq Cómputo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5,000.00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19753506"/>
                  </a:ext>
                </a:extLst>
              </a:tr>
              <a:tr h="133117">
                <a:tc>
                  <a:txBody>
                    <a:bodyPr/>
                    <a:lstStyle/>
                    <a:p>
                      <a:pPr algn="ctr" fontAlgn="ctr"/>
                      <a:r>
                        <a:rPr lang="es-MX" sz="1000" b="0" i="0" u="none" strike="noStrike">
                          <a:effectLst/>
                          <a:latin typeface="Arial" panose="020B0604020202020204" pitchFamily="34" charset="0"/>
                          <a:cs typeface="Arial" panose="020B0604020202020204" pitchFamily="34" charset="0"/>
                        </a:rPr>
                        <a:t>3111</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Serv Energía Electr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16,800.00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0400096"/>
                  </a:ext>
                </a:extLst>
              </a:tr>
              <a:tr h="133117">
                <a:tc>
                  <a:txBody>
                    <a:bodyPr/>
                    <a:lstStyle/>
                    <a:p>
                      <a:pPr algn="ctr" fontAlgn="ctr"/>
                      <a:r>
                        <a:rPr lang="es-MX" sz="1000" b="0" i="0" u="none" strike="noStrike">
                          <a:effectLst/>
                          <a:latin typeface="Arial" panose="020B0604020202020204" pitchFamily="34" charset="0"/>
                          <a:cs typeface="Arial" panose="020B0604020202020204" pitchFamily="34" charset="0"/>
                        </a:rPr>
                        <a:t>3141</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Serv Telefonía Trad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26,000.00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5188531"/>
                  </a:ext>
                </a:extLst>
              </a:tr>
              <a:tr h="133117">
                <a:tc>
                  <a:txBody>
                    <a:bodyPr/>
                    <a:lstStyle/>
                    <a:p>
                      <a:pPr algn="ctr" fontAlgn="ctr"/>
                      <a:r>
                        <a:rPr lang="es-MX" sz="1000" b="0" i="0" u="none" strike="noStrike">
                          <a:effectLst/>
                          <a:latin typeface="Arial" panose="020B0604020202020204" pitchFamily="34" charset="0"/>
                          <a:cs typeface="Arial" panose="020B0604020202020204" pitchFamily="34" charset="0"/>
                        </a:rPr>
                        <a:t>3171</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Serv Internet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110,000.00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8969640"/>
                  </a:ext>
                </a:extLst>
              </a:tr>
              <a:tr h="133117">
                <a:tc>
                  <a:txBody>
                    <a:bodyPr/>
                    <a:lstStyle/>
                    <a:p>
                      <a:pPr algn="ctr" fontAlgn="ctr"/>
                      <a:r>
                        <a:rPr lang="es-MX" sz="1000" b="0" i="0" u="none" strike="noStrike">
                          <a:effectLst/>
                          <a:latin typeface="Arial" panose="020B0604020202020204" pitchFamily="34" charset="0"/>
                          <a:cs typeface="Arial" panose="020B0604020202020204" pitchFamily="34" charset="0"/>
                        </a:rPr>
                        <a:t>3221</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Arrendam Edificios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193,000.00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3625422"/>
                  </a:ext>
                </a:extLst>
              </a:tr>
              <a:tr h="133117">
                <a:tc>
                  <a:txBody>
                    <a:bodyPr/>
                    <a:lstStyle/>
                    <a:p>
                      <a:pPr algn="ctr" fontAlgn="ctr"/>
                      <a:r>
                        <a:rPr lang="es-MX" sz="1000" b="0" i="0" u="none" strike="noStrike">
                          <a:effectLst/>
                          <a:latin typeface="Arial" panose="020B0604020202020204" pitchFamily="34" charset="0"/>
                          <a:cs typeface="Arial" panose="020B0604020202020204" pitchFamily="34" charset="0"/>
                        </a:rPr>
                        <a:t>3291</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Otros Arrendamientos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10,000.00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97854113"/>
                  </a:ext>
                </a:extLst>
              </a:tr>
              <a:tr h="133117">
                <a:tc>
                  <a:txBody>
                    <a:bodyPr/>
                    <a:lstStyle/>
                    <a:p>
                      <a:pPr algn="ctr" fontAlgn="ctr"/>
                      <a:r>
                        <a:rPr lang="es-MX" sz="1000" b="0" i="0" u="none" strike="noStrike">
                          <a:effectLst/>
                          <a:latin typeface="Arial" panose="020B0604020202020204" pitchFamily="34" charset="0"/>
                          <a:cs typeface="Arial" panose="020B0604020202020204" pitchFamily="34" charset="0"/>
                        </a:rPr>
                        <a:t>3311</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Servicios legales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5,000.00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40669430"/>
                  </a:ext>
                </a:extLst>
              </a:tr>
              <a:tr h="133117">
                <a:tc>
                  <a:txBody>
                    <a:bodyPr/>
                    <a:lstStyle/>
                    <a:p>
                      <a:pPr algn="ctr" fontAlgn="ctr"/>
                      <a:r>
                        <a:rPr lang="es-MX" sz="1000" b="0" i="0" u="none" strike="noStrike">
                          <a:effectLst/>
                          <a:latin typeface="Arial" panose="020B0604020202020204" pitchFamily="34" charset="0"/>
                          <a:cs typeface="Arial" panose="020B0604020202020204" pitchFamily="34" charset="0"/>
                        </a:rPr>
                        <a:t>3312</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Servicios de contabilidad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20,800.00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97220518"/>
                  </a:ext>
                </a:extLst>
              </a:tr>
              <a:tr h="133117">
                <a:tc>
                  <a:txBody>
                    <a:bodyPr/>
                    <a:lstStyle/>
                    <a:p>
                      <a:pPr algn="ctr" fontAlgn="ctr"/>
                      <a:r>
                        <a:rPr lang="es-MX" sz="1000" b="0" i="0" u="none" strike="noStrike">
                          <a:effectLst/>
                          <a:latin typeface="Arial" panose="020B0604020202020204" pitchFamily="34" charset="0"/>
                          <a:cs typeface="Arial" panose="020B0604020202020204" pitchFamily="34" charset="0"/>
                        </a:rPr>
                        <a:t>3332</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Serv Procesos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10,400.00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82860071"/>
                  </a:ext>
                </a:extLst>
              </a:tr>
              <a:tr h="133117">
                <a:tc>
                  <a:txBody>
                    <a:bodyPr/>
                    <a:lstStyle/>
                    <a:p>
                      <a:pPr algn="ctr" fontAlgn="ctr"/>
                      <a:r>
                        <a:rPr lang="es-MX" sz="1000" b="0" i="0" u="none" strike="noStrike">
                          <a:effectLst/>
                          <a:latin typeface="Arial" panose="020B0604020202020204" pitchFamily="34" charset="0"/>
                          <a:cs typeface="Arial" panose="020B0604020202020204" pitchFamily="34" charset="0"/>
                        </a:rPr>
                        <a:t>3411</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Serv Financieros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5,200.00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37195875"/>
                  </a:ext>
                </a:extLst>
              </a:tr>
              <a:tr h="133117">
                <a:tc>
                  <a:txBody>
                    <a:bodyPr/>
                    <a:lstStyle/>
                    <a:p>
                      <a:pPr algn="ctr" fontAlgn="ctr"/>
                      <a:r>
                        <a:rPr lang="es-MX" sz="1000" b="0" i="0" u="none" strike="noStrike">
                          <a:effectLst/>
                          <a:latin typeface="Arial" panose="020B0604020202020204" pitchFamily="34" charset="0"/>
                          <a:cs typeface="Arial" panose="020B0604020202020204" pitchFamily="34" charset="0"/>
                        </a:rPr>
                        <a:t>3451</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Seg Bienes patrimon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20,800.00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52672461"/>
                  </a:ext>
                </a:extLst>
              </a:tr>
              <a:tr h="133117">
                <a:tc>
                  <a:txBody>
                    <a:bodyPr/>
                    <a:lstStyle/>
                    <a:p>
                      <a:pPr algn="ctr" fontAlgn="ctr"/>
                      <a:r>
                        <a:rPr lang="es-MX" sz="1000" b="0" i="0" u="none" strike="noStrike">
                          <a:effectLst/>
                          <a:latin typeface="Arial" panose="020B0604020202020204" pitchFamily="34" charset="0"/>
                          <a:cs typeface="Arial" panose="020B0604020202020204" pitchFamily="34" charset="0"/>
                        </a:rPr>
                        <a:t>3511</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Cons y mantto Inm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5,000.00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29902497"/>
                  </a:ext>
                </a:extLst>
              </a:tr>
              <a:tr h="133117">
                <a:tc>
                  <a:txBody>
                    <a:bodyPr/>
                    <a:lstStyle/>
                    <a:p>
                      <a:pPr algn="ctr" fontAlgn="ctr"/>
                      <a:r>
                        <a:rPr lang="es-MX" sz="1000" b="0" i="0" u="none" strike="noStrike">
                          <a:effectLst/>
                          <a:latin typeface="Arial" panose="020B0604020202020204" pitchFamily="34" charset="0"/>
                          <a:cs typeface="Arial" panose="020B0604020202020204" pitchFamily="34" charset="0"/>
                        </a:rPr>
                        <a:t>3512</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Adaptación de inmuebles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5,000.00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38430917"/>
                  </a:ext>
                </a:extLst>
              </a:tr>
              <a:tr h="133117">
                <a:tc>
                  <a:txBody>
                    <a:bodyPr/>
                    <a:lstStyle/>
                    <a:p>
                      <a:pPr algn="ctr" fontAlgn="ctr"/>
                      <a:r>
                        <a:rPr lang="es-MX" sz="1000" b="0" i="0" u="none" strike="noStrike">
                          <a:effectLst/>
                          <a:latin typeface="Arial" panose="020B0604020202020204" pitchFamily="34" charset="0"/>
                          <a:cs typeface="Arial" panose="020B0604020202020204" pitchFamily="34" charset="0"/>
                        </a:rPr>
                        <a:t>3521</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Instal Mobil Adm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5,000.00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14580501"/>
                  </a:ext>
                </a:extLst>
              </a:tr>
              <a:tr h="133117">
                <a:tc>
                  <a:txBody>
                    <a:bodyPr/>
                    <a:lstStyle/>
                    <a:p>
                      <a:pPr algn="ctr" fontAlgn="ctr"/>
                      <a:r>
                        <a:rPr lang="es-MX" sz="1000" b="0" i="0" u="none" strike="noStrike">
                          <a:effectLst/>
                          <a:latin typeface="Arial" panose="020B0604020202020204" pitchFamily="34" charset="0"/>
                          <a:cs typeface="Arial" panose="020B0604020202020204" pitchFamily="34" charset="0"/>
                        </a:rPr>
                        <a:t>3531</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Instal BInformat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5,000.00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0277634"/>
                  </a:ext>
                </a:extLst>
              </a:tr>
              <a:tr h="133117">
                <a:tc>
                  <a:txBody>
                    <a:bodyPr/>
                    <a:lstStyle/>
                    <a:p>
                      <a:pPr algn="ctr" fontAlgn="ctr"/>
                      <a:r>
                        <a:rPr lang="es-MX" sz="1000" b="0" i="0" u="none" strike="noStrike">
                          <a:effectLst/>
                          <a:latin typeface="Arial" panose="020B0604020202020204" pitchFamily="34" charset="0"/>
                          <a:cs typeface="Arial" panose="020B0604020202020204" pitchFamily="34" charset="0"/>
                        </a:rPr>
                        <a:t>3551</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Mantto Vehíc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26,000.00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52123677"/>
                  </a:ext>
                </a:extLst>
              </a:tr>
              <a:tr h="133117">
                <a:tc>
                  <a:txBody>
                    <a:bodyPr/>
                    <a:lstStyle/>
                    <a:p>
                      <a:pPr algn="ctr" fontAlgn="ctr"/>
                      <a:r>
                        <a:rPr lang="es-MX" sz="1000" b="0" i="0" u="none" strike="noStrike">
                          <a:effectLst/>
                          <a:latin typeface="Arial" panose="020B0604020202020204" pitchFamily="34" charset="0"/>
                          <a:cs typeface="Arial" panose="020B0604020202020204" pitchFamily="34" charset="0"/>
                        </a:rPr>
                        <a:t>3591</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Serv Jardinería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5,000.00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11170916"/>
                  </a:ext>
                </a:extLst>
              </a:tr>
              <a:tr h="133117">
                <a:tc>
                  <a:txBody>
                    <a:bodyPr/>
                    <a:lstStyle/>
                    <a:p>
                      <a:pPr algn="ctr" fontAlgn="ctr"/>
                      <a:r>
                        <a:rPr lang="es-MX" sz="1000" b="0" i="0" u="none" strike="noStrike">
                          <a:effectLst/>
                          <a:latin typeface="Arial" panose="020B0604020202020204" pitchFamily="34" charset="0"/>
                          <a:cs typeface="Arial" panose="020B0604020202020204" pitchFamily="34" charset="0"/>
                        </a:rPr>
                        <a:t>3612</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Impresión Pub ofic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45,000.00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42017209"/>
                  </a:ext>
                </a:extLst>
              </a:tr>
              <a:tr h="133117">
                <a:tc>
                  <a:txBody>
                    <a:bodyPr/>
                    <a:lstStyle/>
                    <a:p>
                      <a:pPr algn="ctr" fontAlgn="ctr"/>
                      <a:r>
                        <a:rPr lang="es-MX" sz="1000" b="0" i="0" u="none" strike="noStrike">
                          <a:effectLst/>
                          <a:latin typeface="Arial" panose="020B0604020202020204" pitchFamily="34" charset="0"/>
                          <a:cs typeface="Arial" panose="020B0604020202020204" pitchFamily="34" charset="0"/>
                        </a:rPr>
                        <a:t>3791</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Otros Serv Traslado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6,000.00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62314930"/>
                  </a:ext>
                </a:extLst>
              </a:tr>
              <a:tr h="133117">
                <a:tc>
                  <a:txBody>
                    <a:bodyPr/>
                    <a:lstStyle/>
                    <a:p>
                      <a:pPr algn="ctr" fontAlgn="ctr"/>
                      <a:r>
                        <a:rPr lang="es-MX" sz="1000" b="0" i="0" u="none" strike="noStrike">
                          <a:effectLst/>
                          <a:latin typeface="Arial" panose="020B0604020202020204" pitchFamily="34" charset="0"/>
                          <a:cs typeface="Arial" panose="020B0604020202020204" pitchFamily="34" charset="0"/>
                        </a:rPr>
                        <a:t>3981</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Impuesto sobre nóminas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dirty="0">
                          <a:effectLst/>
                          <a:latin typeface="Arial" panose="020B0604020202020204" pitchFamily="34" charset="0"/>
                          <a:cs typeface="Arial" panose="020B0604020202020204" pitchFamily="34" charset="0"/>
                        </a:rPr>
                        <a:t>             250,000.00 </a:t>
                      </a:r>
                    </a:p>
                  </a:txBody>
                  <a:tcPr marL="7830" marR="7830" marT="7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39706136"/>
                  </a:ext>
                </a:extLst>
              </a:tr>
            </a:tbl>
          </a:graphicData>
        </a:graphic>
      </p:graphicFrame>
      <p:sp>
        <p:nvSpPr>
          <p:cNvPr id="14" name="Marcador de contenido 2">
            <a:extLst>
              <a:ext uri="{FF2B5EF4-FFF2-40B4-BE49-F238E27FC236}">
                <a16:creationId xmlns:a16="http://schemas.microsoft.com/office/drawing/2014/main" id="{948DF1DB-7119-50DB-9990-45C15774B450}"/>
              </a:ext>
            </a:extLst>
          </p:cNvPr>
          <p:cNvSpPr txBox="1">
            <a:spLocks/>
          </p:cNvSpPr>
          <p:nvPr/>
        </p:nvSpPr>
        <p:spPr>
          <a:xfrm>
            <a:off x="6820191" y="175867"/>
            <a:ext cx="5217134" cy="162022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MX" sz="1600" dirty="0">
                <a:latin typeface="Century Gothic" panose="020B0502020202020204" pitchFamily="34" charset="0"/>
              </a:rPr>
              <a:t>Capítulos 2000 y 3000 Materiales y suministros y Servicios generales.   $ 997,900.00</a:t>
            </a:r>
          </a:p>
          <a:p>
            <a:endParaRPr lang="es-MX" dirty="0">
              <a:latin typeface="Century Gothic" panose="020B0502020202020204" pitchFamily="34" charset="0"/>
            </a:endParaRPr>
          </a:p>
        </p:txBody>
      </p:sp>
      <p:graphicFrame>
        <p:nvGraphicFramePr>
          <p:cNvPr id="15" name="Tabla 14">
            <a:extLst>
              <a:ext uri="{FF2B5EF4-FFF2-40B4-BE49-F238E27FC236}">
                <a16:creationId xmlns:a16="http://schemas.microsoft.com/office/drawing/2014/main" id="{F4EFA7E5-1F97-A9B5-BA1B-DBD53B95A2A2}"/>
              </a:ext>
            </a:extLst>
          </p:cNvPr>
          <p:cNvGraphicFramePr>
            <a:graphicFrameLocks noGrp="1"/>
          </p:cNvGraphicFramePr>
          <p:nvPr>
            <p:extLst>
              <p:ext uri="{D42A27DB-BD31-4B8C-83A1-F6EECF244321}">
                <p14:modId xmlns:p14="http://schemas.microsoft.com/office/powerpoint/2010/main" val="3088418014"/>
              </p:ext>
            </p:extLst>
          </p:nvPr>
        </p:nvGraphicFramePr>
        <p:xfrm>
          <a:off x="1233403" y="4312122"/>
          <a:ext cx="3906989" cy="314325"/>
        </p:xfrm>
        <a:graphic>
          <a:graphicData uri="http://schemas.openxmlformats.org/drawingml/2006/table">
            <a:tbl>
              <a:tblPr/>
              <a:tblGrid>
                <a:gridCol w="571518">
                  <a:extLst>
                    <a:ext uri="{9D8B030D-6E8A-4147-A177-3AD203B41FA5}">
                      <a16:colId xmlns:a16="http://schemas.microsoft.com/office/drawing/2014/main" val="1404102959"/>
                    </a:ext>
                  </a:extLst>
                </a:gridCol>
                <a:gridCol w="2353880">
                  <a:extLst>
                    <a:ext uri="{9D8B030D-6E8A-4147-A177-3AD203B41FA5}">
                      <a16:colId xmlns:a16="http://schemas.microsoft.com/office/drawing/2014/main" val="3819655846"/>
                    </a:ext>
                  </a:extLst>
                </a:gridCol>
                <a:gridCol w="981591">
                  <a:extLst>
                    <a:ext uri="{9D8B030D-6E8A-4147-A177-3AD203B41FA5}">
                      <a16:colId xmlns:a16="http://schemas.microsoft.com/office/drawing/2014/main" val="2250768572"/>
                    </a:ext>
                  </a:extLst>
                </a:gridCol>
              </a:tblGrid>
              <a:tr h="161925">
                <a:tc>
                  <a:txBody>
                    <a:bodyPr/>
                    <a:lstStyle/>
                    <a:p>
                      <a:pPr algn="ctr" fontAlgn="ctr"/>
                      <a:r>
                        <a:rPr lang="es-MX" sz="1000" b="0" i="0" u="none" strike="noStrike">
                          <a:effectLst/>
                          <a:latin typeface="Arial" panose="020B0604020202020204" pitchFamily="34" charset="0"/>
                          <a:cs typeface="Arial" panose="020B0604020202020204" pitchFamily="34" charset="0"/>
                        </a:rPr>
                        <a:t>5151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a:effectLst/>
                          <a:latin typeface="Arial" panose="020B0604020202020204" pitchFamily="34" charset="0"/>
                          <a:cs typeface="Arial" panose="020B0604020202020204" pitchFamily="34" charset="0"/>
                        </a:rPr>
                        <a:t> Computadoras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fontAlgn="ctr"/>
                      <a:r>
                        <a:rPr lang="es-MX" sz="1000" b="0" i="0" u="none" strike="noStrike" dirty="0">
                          <a:effectLst/>
                          <a:latin typeface="Arial" panose="020B0604020202020204" pitchFamily="34" charset="0"/>
                          <a:cs typeface="Arial" panose="020B0604020202020204" pitchFamily="34" charset="0"/>
                        </a:rPr>
                        <a:t>             133,800.00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8749999"/>
                  </a:ext>
                </a:extLst>
              </a:tr>
            </a:tbl>
          </a:graphicData>
        </a:graphic>
      </p:graphicFrame>
    </p:spTree>
    <p:extLst>
      <p:ext uri="{BB962C8B-B14F-4D97-AF65-F5344CB8AC3E}">
        <p14:creationId xmlns:p14="http://schemas.microsoft.com/office/powerpoint/2010/main" val="1742305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a:extLst>
              <a:ext uri="{FF2B5EF4-FFF2-40B4-BE49-F238E27FC236}">
                <a16:creationId xmlns:a16="http://schemas.microsoft.com/office/drawing/2014/main" id="{2655B118-4F93-ECEE-7F71-2D524DF351B2}"/>
              </a:ext>
            </a:extLst>
          </p:cNvPr>
          <p:cNvGraphicFramePr>
            <a:graphicFrameLocks noGrp="1"/>
          </p:cNvGraphicFramePr>
          <p:nvPr>
            <p:extLst>
              <p:ext uri="{D42A27DB-BD31-4B8C-83A1-F6EECF244321}">
                <p14:modId xmlns:p14="http://schemas.microsoft.com/office/powerpoint/2010/main" val="3815130550"/>
              </p:ext>
            </p:extLst>
          </p:nvPr>
        </p:nvGraphicFramePr>
        <p:xfrm>
          <a:off x="407368" y="1772816"/>
          <a:ext cx="11521281" cy="4889391"/>
        </p:xfrm>
        <a:graphic>
          <a:graphicData uri="http://schemas.openxmlformats.org/drawingml/2006/table">
            <a:tbl>
              <a:tblPr/>
              <a:tblGrid>
                <a:gridCol w="568789">
                  <a:extLst>
                    <a:ext uri="{9D8B030D-6E8A-4147-A177-3AD203B41FA5}">
                      <a16:colId xmlns:a16="http://schemas.microsoft.com/office/drawing/2014/main" val="2028629397"/>
                    </a:ext>
                  </a:extLst>
                </a:gridCol>
                <a:gridCol w="2738123">
                  <a:extLst>
                    <a:ext uri="{9D8B030D-6E8A-4147-A177-3AD203B41FA5}">
                      <a16:colId xmlns:a16="http://schemas.microsoft.com/office/drawing/2014/main" val="978767283"/>
                    </a:ext>
                  </a:extLst>
                </a:gridCol>
                <a:gridCol w="2738123">
                  <a:extLst>
                    <a:ext uri="{9D8B030D-6E8A-4147-A177-3AD203B41FA5}">
                      <a16:colId xmlns:a16="http://schemas.microsoft.com/office/drawing/2014/main" val="3718495846"/>
                    </a:ext>
                  </a:extLst>
                </a:gridCol>
                <a:gridCol w="2738123">
                  <a:extLst>
                    <a:ext uri="{9D8B030D-6E8A-4147-A177-3AD203B41FA5}">
                      <a16:colId xmlns:a16="http://schemas.microsoft.com/office/drawing/2014/main" val="1729024005"/>
                    </a:ext>
                  </a:extLst>
                </a:gridCol>
                <a:gridCol w="2738123">
                  <a:extLst>
                    <a:ext uri="{9D8B030D-6E8A-4147-A177-3AD203B41FA5}">
                      <a16:colId xmlns:a16="http://schemas.microsoft.com/office/drawing/2014/main" val="542670610"/>
                    </a:ext>
                  </a:extLst>
                </a:gridCol>
              </a:tblGrid>
              <a:tr h="150698">
                <a:tc gridSpan="2">
                  <a:txBody>
                    <a:bodyPr/>
                    <a:lstStyle/>
                    <a:p>
                      <a:pPr algn="just" fontAlgn="ctr"/>
                      <a:r>
                        <a:rPr lang="es-MX" sz="1000" b="1" i="0" u="none" strike="noStrike">
                          <a:solidFill>
                            <a:srgbClr val="000000"/>
                          </a:solidFill>
                          <a:effectLst/>
                          <a:latin typeface="Arial" panose="020B0604020202020204" pitchFamily="34" charset="0"/>
                        </a:rPr>
                        <a:t> Resumen Narrativo </a:t>
                      </a:r>
                    </a:p>
                  </a:txBody>
                  <a:tcPr marL="6279" marR="6279" marT="6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hMerge="1">
                  <a:txBody>
                    <a:bodyPr/>
                    <a:lstStyle/>
                    <a:p>
                      <a:endParaRPr lang="es-MX"/>
                    </a:p>
                  </a:txBody>
                  <a:tcPr/>
                </a:tc>
                <a:tc>
                  <a:txBody>
                    <a:bodyPr/>
                    <a:lstStyle/>
                    <a:p>
                      <a:pPr algn="just" fontAlgn="ctr"/>
                      <a:r>
                        <a:rPr lang="es-MX" sz="1000" b="1" i="0" u="none" strike="noStrike">
                          <a:solidFill>
                            <a:srgbClr val="000000"/>
                          </a:solidFill>
                          <a:effectLst/>
                          <a:latin typeface="Arial" panose="020B0604020202020204" pitchFamily="34" charset="0"/>
                        </a:rPr>
                        <a:t> Indicadores  </a:t>
                      </a:r>
                    </a:p>
                  </a:txBody>
                  <a:tcPr marL="6279" marR="6279" marT="6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just" fontAlgn="ctr"/>
                      <a:r>
                        <a:rPr lang="es-MX" sz="1000" b="1" i="0" u="none" strike="noStrike">
                          <a:solidFill>
                            <a:srgbClr val="000000"/>
                          </a:solidFill>
                          <a:effectLst/>
                          <a:latin typeface="Arial" panose="020B0604020202020204" pitchFamily="34" charset="0"/>
                        </a:rPr>
                        <a:t> Medios de Verificación </a:t>
                      </a:r>
                    </a:p>
                  </a:txBody>
                  <a:tcPr marL="6279" marR="6279" marT="6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just" fontAlgn="ctr"/>
                      <a:r>
                        <a:rPr lang="es-MX" sz="1000" b="1" i="0" u="none" strike="noStrike">
                          <a:solidFill>
                            <a:srgbClr val="000000"/>
                          </a:solidFill>
                          <a:effectLst/>
                          <a:latin typeface="Arial" panose="020B0604020202020204" pitchFamily="34" charset="0"/>
                        </a:rPr>
                        <a:t> Supuestos  </a:t>
                      </a:r>
                    </a:p>
                  </a:txBody>
                  <a:tcPr marL="6279" marR="6279" marT="6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529590698"/>
                  </a:ext>
                </a:extLst>
              </a:tr>
              <a:tr h="753490">
                <a:tc gridSpan="2">
                  <a:txBody>
                    <a:bodyPr/>
                    <a:lstStyle/>
                    <a:p>
                      <a:pPr algn="l" fontAlgn="ctr"/>
                      <a:r>
                        <a:rPr lang="es-MX" sz="1000" b="1" i="0" u="none" strike="noStrike">
                          <a:solidFill>
                            <a:srgbClr val="000000"/>
                          </a:solidFill>
                          <a:effectLst/>
                          <a:latin typeface="Arial" panose="020B0604020202020204" pitchFamily="34" charset="0"/>
                        </a:rPr>
                        <a:t> FIN: Contribuir a una mejor credibilidad de la ciudadanía sobre el desempeño de la administración municipal, a través de un crecimiento urbano ordenado, con eficiente alineación y evaluación de los instrumentos de planeación. </a:t>
                      </a:r>
                    </a:p>
                  </a:txBody>
                  <a:tcPr marL="6279" marR="6279" marT="6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ctr" fontAlgn="ctr"/>
                      <a:r>
                        <a:rPr lang="es-MX" sz="1000" b="0" i="0" u="none" strike="noStrike">
                          <a:solidFill>
                            <a:srgbClr val="000000"/>
                          </a:solidFill>
                          <a:effectLst/>
                          <a:latin typeface="Arial" panose="020B0604020202020204" pitchFamily="34" charset="0"/>
                        </a:rPr>
                        <a:t> Porcentaje de ciudadanos encuestados que cuenta con una opinión positiva sobre el desempeño de la administración municipal. </a:t>
                      </a:r>
                    </a:p>
                  </a:txBody>
                  <a:tcPr marL="6279" marR="6279" marT="6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Arial" panose="020B0604020202020204" pitchFamily="34" charset="0"/>
                        </a:rPr>
                        <a:t> Reporte de Encuesta de satisfacción ciudadana sobre el desempeño de la administración municipal de manera semestral dentro los expedientes, del área de atención ciudadana. </a:t>
                      </a:r>
                    </a:p>
                  </a:txBody>
                  <a:tcPr marL="6279" marR="6279" marT="6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Arial" panose="020B0604020202020204" pitchFamily="34" charset="0"/>
                        </a:rPr>
                        <a:t> La percepción de la población del municipio no se ve afectada por inadecuadas condiciones económicas y/o sociales ajenas a esta administración municipal. </a:t>
                      </a:r>
                    </a:p>
                  </a:txBody>
                  <a:tcPr marL="6279" marR="6279" marT="6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876286"/>
                  </a:ext>
                </a:extLst>
              </a:tr>
              <a:tr h="946886">
                <a:tc gridSpan="2">
                  <a:txBody>
                    <a:bodyPr/>
                    <a:lstStyle/>
                    <a:p>
                      <a:pPr algn="l" fontAlgn="ctr"/>
                      <a:r>
                        <a:rPr lang="es-MX" sz="1000" b="1" i="0" u="none" strike="noStrike">
                          <a:solidFill>
                            <a:srgbClr val="000000"/>
                          </a:solidFill>
                          <a:effectLst/>
                          <a:latin typeface="Arial" panose="020B0604020202020204" pitchFamily="34" charset="0"/>
                        </a:rPr>
                        <a:t> PROPÓSITO: La población del municipio se beneficia con un crecimiento urbano ordenado y una eficiente alineación y evaluación de los instrumentos de planeación. </a:t>
                      </a:r>
                    </a:p>
                  </a:txBody>
                  <a:tcPr marL="6279" marR="6279" marT="6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ctr" fontAlgn="ctr"/>
                      <a:r>
                        <a:rPr lang="es-MX" sz="1000" b="0" i="0" u="none" strike="noStrike">
                          <a:solidFill>
                            <a:srgbClr val="000000"/>
                          </a:solidFill>
                          <a:effectLst/>
                          <a:latin typeface="Arial" panose="020B0604020202020204" pitchFamily="34" charset="0"/>
                        </a:rPr>
                        <a:t> Porcentaje de cumplimiento en el número de acciones programadas para procurar el crecimiento urbano ordenado y una eficiente alineación y evaluación de los instrumentos de planeación. </a:t>
                      </a:r>
                    </a:p>
                  </a:txBody>
                  <a:tcPr marL="6279" marR="6279" marT="6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Arial" panose="020B0604020202020204" pitchFamily="34" charset="0"/>
                        </a:rPr>
                        <a:t> Expedientes anuales con evidencia de las acciones ejecutadas, archivados en el instituto municipal de planeación. </a:t>
                      </a:r>
                    </a:p>
                  </a:txBody>
                  <a:tcPr marL="6279" marR="6279" marT="6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Arial" panose="020B0604020202020204" pitchFamily="34" charset="0"/>
                        </a:rPr>
                        <a:t> Cumplimiento por parte de las dependencias en las metas y normatividad establecida. </a:t>
                      </a:r>
                    </a:p>
                  </a:txBody>
                  <a:tcPr marL="6279" marR="6279" marT="6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2265640"/>
                  </a:ext>
                </a:extLst>
              </a:tr>
              <a:tr h="163256">
                <a:tc gridSpan="5">
                  <a:txBody>
                    <a:bodyPr/>
                    <a:lstStyle/>
                    <a:p>
                      <a:pPr algn="just" fontAlgn="ctr"/>
                      <a:r>
                        <a:rPr lang="es-MX" sz="1000" b="1" i="0" u="none" strike="noStrike">
                          <a:solidFill>
                            <a:srgbClr val="000000"/>
                          </a:solidFill>
                          <a:effectLst/>
                          <a:latin typeface="Arial" panose="020B0604020202020204" pitchFamily="34" charset="0"/>
                        </a:rPr>
                        <a:t> COMPONENTES: </a:t>
                      </a:r>
                    </a:p>
                  </a:txBody>
                  <a:tcPr marL="6279" marR="6279" marT="6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220617256"/>
                  </a:ext>
                </a:extLst>
              </a:tr>
              <a:tr h="502327">
                <a:tc>
                  <a:txBody>
                    <a:bodyPr/>
                    <a:lstStyle/>
                    <a:p>
                      <a:pPr algn="ctr" fontAlgn="ctr"/>
                      <a:r>
                        <a:rPr lang="es-MX" sz="1000" b="0" i="0" u="none" strike="noStrike">
                          <a:solidFill>
                            <a:srgbClr val="000000"/>
                          </a:solidFill>
                          <a:effectLst/>
                          <a:latin typeface="Arial" panose="020B0604020202020204" pitchFamily="34" charset="0"/>
                        </a:rPr>
                        <a:t>1</a:t>
                      </a:r>
                    </a:p>
                  </a:txBody>
                  <a:tcPr marL="6279" marR="6279" marT="6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Arial" panose="020B0604020202020204" pitchFamily="34" charset="0"/>
                        </a:rPr>
                        <a:t> Órganos de participación ciudadana operando para la planeación municipal </a:t>
                      </a:r>
                    </a:p>
                  </a:txBody>
                  <a:tcPr marL="6279" marR="6279" marT="6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Arial" panose="020B0604020202020204" pitchFamily="34" charset="0"/>
                        </a:rPr>
                        <a:t> Porcentaje de cumplimiento en el número de acuerdos generados </a:t>
                      </a:r>
                    </a:p>
                  </a:txBody>
                  <a:tcPr marL="6279" marR="6279" marT="6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Arial" panose="020B0604020202020204" pitchFamily="34" charset="0"/>
                        </a:rPr>
                        <a:t> Informe trimestral que contenga las Actas y los temas desarrollados por sesión de los órganos de participación, archivados el instituto municipal de planeación. </a:t>
                      </a:r>
                    </a:p>
                  </a:txBody>
                  <a:tcPr marL="6279" marR="6279" marT="6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5">
                  <a:txBody>
                    <a:bodyPr/>
                    <a:lstStyle/>
                    <a:p>
                      <a:pPr algn="ctr" fontAlgn="ctr"/>
                      <a:r>
                        <a:rPr lang="es-MX" sz="1000" b="0" i="0" u="none" strike="noStrike">
                          <a:solidFill>
                            <a:srgbClr val="000000"/>
                          </a:solidFill>
                          <a:effectLst/>
                          <a:latin typeface="Arial" panose="020B0604020202020204" pitchFamily="34" charset="0"/>
                        </a:rPr>
                        <a:t> Interés por parte de las dependencias en elaborar y evaluar los instrumentos de planeación y normativos </a:t>
                      </a:r>
                    </a:p>
                  </a:txBody>
                  <a:tcPr marL="6279" marR="6279" marT="6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3059000"/>
                  </a:ext>
                </a:extLst>
              </a:tr>
              <a:tr h="502327">
                <a:tc>
                  <a:txBody>
                    <a:bodyPr/>
                    <a:lstStyle/>
                    <a:p>
                      <a:pPr algn="ctr" fontAlgn="ctr"/>
                      <a:r>
                        <a:rPr lang="es-MX" sz="1000" b="0" i="0" u="none" strike="noStrike">
                          <a:solidFill>
                            <a:srgbClr val="000000"/>
                          </a:solidFill>
                          <a:effectLst/>
                          <a:latin typeface="Arial" panose="020B0604020202020204" pitchFamily="34" charset="0"/>
                        </a:rPr>
                        <a:t>2</a:t>
                      </a:r>
                    </a:p>
                  </a:txBody>
                  <a:tcPr marL="6279" marR="6279" marT="6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Arial" panose="020B0604020202020204" pitchFamily="34" charset="0"/>
                        </a:rPr>
                        <a:t> Instrumentos de planeación territorial actualizados. </a:t>
                      </a:r>
                    </a:p>
                  </a:txBody>
                  <a:tcPr marL="6279" marR="6279" marT="6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Arial" panose="020B0604020202020204" pitchFamily="34" charset="0"/>
                        </a:rPr>
                        <a:t> Porcentaje de cumplimiento en el número de instrumentos de planeación territorial programados a ser actualizados. </a:t>
                      </a:r>
                    </a:p>
                  </a:txBody>
                  <a:tcPr marL="6279" marR="6279" marT="6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Arial" panose="020B0604020202020204" pitchFamily="34" charset="0"/>
                        </a:rPr>
                        <a:t> Expediente mensual con documentos generados con enfoque del ordenamiento territorial y desarrollo urbano, archivados el instituto municipal de planeación. </a:t>
                      </a:r>
                    </a:p>
                  </a:txBody>
                  <a:tcPr marL="6279" marR="6279" marT="6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MX"/>
                    </a:p>
                  </a:txBody>
                  <a:tcPr/>
                </a:tc>
                <a:extLst>
                  <a:ext uri="{0D108BD9-81ED-4DB2-BD59-A6C34878D82A}">
                    <a16:rowId xmlns:a16="http://schemas.microsoft.com/office/drawing/2014/main" val="453669672"/>
                  </a:ext>
                </a:extLst>
              </a:tr>
              <a:tr h="502327">
                <a:tc>
                  <a:txBody>
                    <a:bodyPr/>
                    <a:lstStyle/>
                    <a:p>
                      <a:pPr algn="ctr" fontAlgn="ctr"/>
                      <a:r>
                        <a:rPr lang="es-MX" sz="1000" b="0" i="0" u="none" strike="noStrike">
                          <a:solidFill>
                            <a:srgbClr val="000000"/>
                          </a:solidFill>
                          <a:effectLst/>
                          <a:latin typeface="Arial" panose="020B0604020202020204" pitchFamily="34" charset="0"/>
                        </a:rPr>
                        <a:t>3</a:t>
                      </a:r>
                    </a:p>
                  </a:txBody>
                  <a:tcPr marL="6279" marR="6279" marT="6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Arial" panose="020B0604020202020204" pitchFamily="34" charset="0"/>
                        </a:rPr>
                        <a:t> Seguimiento y actualización del Plan Municipal de Desarrollo (2024), alineado con otros instrumentos de planeación y los Objetivos del Desarrollo Sostenible. </a:t>
                      </a:r>
                    </a:p>
                  </a:txBody>
                  <a:tcPr marL="6279" marR="6279" marT="6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Arial" panose="020B0604020202020204" pitchFamily="34" charset="0"/>
                        </a:rPr>
                        <a:t> Porcentaje de avance en la actualización del Plan alineado a otros instrumentos de planeación.  </a:t>
                      </a:r>
                    </a:p>
                  </a:txBody>
                  <a:tcPr marL="6279" marR="6279" marT="6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Arial" panose="020B0604020202020204" pitchFamily="34" charset="0"/>
                        </a:rPr>
                        <a:t> Expediente anual archivado en el Instituto, con el documento final que sea puesto a consideración del Ayuntamiento para su aprobación.  </a:t>
                      </a:r>
                    </a:p>
                  </a:txBody>
                  <a:tcPr marL="6279" marR="6279" marT="6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MX"/>
                    </a:p>
                  </a:txBody>
                  <a:tcPr/>
                </a:tc>
                <a:extLst>
                  <a:ext uri="{0D108BD9-81ED-4DB2-BD59-A6C34878D82A}">
                    <a16:rowId xmlns:a16="http://schemas.microsoft.com/office/drawing/2014/main" val="2651934343"/>
                  </a:ext>
                </a:extLst>
              </a:tr>
              <a:tr h="502327">
                <a:tc>
                  <a:txBody>
                    <a:bodyPr/>
                    <a:lstStyle/>
                    <a:p>
                      <a:pPr algn="ctr" fontAlgn="ctr"/>
                      <a:r>
                        <a:rPr lang="es-MX" sz="1000" b="0" i="0" u="none" strike="noStrike">
                          <a:solidFill>
                            <a:srgbClr val="000000"/>
                          </a:solidFill>
                          <a:effectLst/>
                          <a:latin typeface="Arial" panose="020B0604020202020204" pitchFamily="34" charset="0"/>
                        </a:rPr>
                        <a:t>4</a:t>
                      </a:r>
                    </a:p>
                  </a:txBody>
                  <a:tcPr marL="6279" marR="6279" marT="6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Arial" panose="020B0604020202020204" pitchFamily="34" charset="0"/>
                        </a:rPr>
                        <a:t> Financiamiento para Proyectos de inversión con viabilidad técnica gestionado </a:t>
                      </a:r>
                    </a:p>
                  </a:txBody>
                  <a:tcPr marL="6279" marR="6279" marT="6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Arial" panose="020B0604020202020204" pitchFamily="34" charset="0"/>
                        </a:rPr>
                        <a:t> Porcentaje de proyectos identificados que cuentan con gestiones realizadas </a:t>
                      </a:r>
                    </a:p>
                  </a:txBody>
                  <a:tcPr marL="6279" marR="6279" marT="6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Arial" panose="020B0604020202020204" pitchFamily="34" charset="0"/>
                        </a:rPr>
                        <a:t> Informe mensual con documentos viables, archivado en el instituto municipal de planeación </a:t>
                      </a:r>
                    </a:p>
                  </a:txBody>
                  <a:tcPr marL="6279" marR="6279" marT="6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s-MX"/>
                    </a:p>
                  </a:txBody>
                  <a:tcPr/>
                </a:tc>
                <a:extLst>
                  <a:ext uri="{0D108BD9-81ED-4DB2-BD59-A6C34878D82A}">
                    <a16:rowId xmlns:a16="http://schemas.microsoft.com/office/drawing/2014/main" val="3383266509"/>
                  </a:ext>
                </a:extLst>
              </a:tr>
              <a:tr h="502327">
                <a:tc>
                  <a:txBody>
                    <a:bodyPr/>
                    <a:lstStyle/>
                    <a:p>
                      <a:pPr algn="ctr" fontAlgn="ctr"/>
                      <a:r>
                        <a:rPr lang="es-MX" sz="1000" b="0" i="0" u="none" strike="noStrike">
                          <a:solidFill>
                            <a:srgbClr val="000000"/>
                          </a:solidFill>
                          <a:effectLst/>
                          <a:latin typeface="Arial" panose="020B0604020202020204" pitchFamily="34" charset="0"/>
                        </a:rPr>
                        <a:t>5</a:t>
                      </a:r>
                    </a:p>
                  </a:txBody>
                  <a:tcPr marL="6279" marR="6279" marT="6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Arial" panose="020B0604020202020204" pitchFamily="34" charset="0"/>
                        </a:rPr>
                        <a:t> Administración del Sistema Municipal de Información Estadística y Geográfica. </a:t>
                      </a:r>
                    </a:p>
                  </a:txBody>
                  <a:tcPr marL="6279" marR="6279" marT="6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000" b="0" i="0" u="none" strike="noStrike">
                          <a:solidFill>
                            <a:srgbClr val="000000"/>
                          </a:solidFill>
                          <a:effectLst/>
                          <a:latin typeface="Arial" panose="020B0604020202020204" pitchFamily="34" charset="0"/>
                        </a:rPr>
                        <a:t> Porcentaje de cumplimiento en el número de actividades y acuerdos programados </a:t>
                      </a:r>
                    </a:p>
                  </a:txBody>
                  <a:tcPr marL="6279" marR="6279" marT="6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dirty="0">
                          <a:solidFill>
                            <a:srgbClr val="000000"/>
                          </a:solidFill>
                          <a:effectLst/>
                          <a:latin typeface="Arial" panose="020B0604020202020204" pitchFamily="34" charset="0"/>
                        </a:rPr>
                        <a:t> Informe mensual con expediente (minutas, acuerdos y oficios de seguimiento), archivado en el instituto municipal de planeación </a:t>
                      </a:r>
                    </a:p>
                  </a:txBody>
                  <a:tcPr marL="6279" marR="6279" marT="6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s-MX"/>
                    </a:p>
                  </a:txBody>
                  <a:tcPr/>
                </a:tc>
                <a:extLst>
                  <a:ext uri="{0D108BD9-81ED-4DB2-BD59-A6C34878D82A}">
                    <a16:rowId xmlns:a16="http://schemas.microsoft.com/office/drawing/2014/main" val="1689208882"/>
                  </a:ext>
                </a:extLst>
              </a:tr>
            </a:tbl>
          </a:graphicData>
        </a:graphic>
      </p:graphicFrame>
      <p:graphicFrame>
        <p:nvGraphicFramePr>
          <p:cNvPr id="6" name="Tabla 5">
            <a:extLst>
              <a:ext uri="{FF2B5EF4-FFF2-40B4-BE49-F238E27FC236}">
                <a16:creationId xmlns:a16="http://schemas.microsoft.com/office/drawing/2014/main" id="{0BD78E1D-4784-F027-9F8F-58502B4CB8A9}"/>
              </a:ext>
            </a:extLst>
          </p:cNvPr>
          <p:cNvGraphicFramePr>
            <a:graphicFrameLocks noGrp="1"/>
          </p:cNvGraphicFramePr>
          <p:nvPr>
            <p:extLst>
              <p:ext uri="{D42A27DB-BD31-4B8C-83A1-F6EECF244321}">
                <p14:modId xmlns:p14="http://schemas.microsoft.com/office/powerpoint/2010/main" val="3967425208"/>
              </p:ext>
            </p:extLst>
          </p:nvPr>
        </p:nvGraphicFramePr>
        <p:xfrm>
          <a:off x="2279576" y="128042"/>
          <a:ext cx="8435975" cy="1432560"/>
        </p:xfrm>
        <a:graphic>
          <a:graphicData uri="http://schemas.openxmlformats.org/drawingml/2006/table">
            <a:tbl>
              <a:tblPr/>
              <a:tblGrid>
                <a:gridCol w="546100">
                  <a:extLst>
                    <a:ext uri="{9D8B030D-6E8A-4147-A177-3AD203B41FA5}">
                      <a16:colId xmlns:a16="http://schemas.microsoft.com/office/drawing/2014/main" val="3453612235"/>
                    </a:ext>
                  </a:extLst>
                </a:gridCol>
                <a:gridCol w="7889875">
                  <a:extLst>
                    <a:ext uri="{9D8B030D-6E8A-4147-A177-3AD203B41FA5}">
                      <a16:colId xmlns:a16="http://schemas.microsoft.com/office/drawing/2014/main" val="1498187987"/>
                    </a:ext>
                  </a:extLst>
                </a:gridCol>
              </a:tblGrid>
              <a:tr h="209550">
                <a:tc>
                  <a:txBody>
                    <a:bodyPr/>
                    <a:lstStyle/>
                    <a:p>
                      <a:pPr algn="l" fontAlgn="ctr"/>
                      <a:r>
                        <a:rPr lang="es-MX" sz="11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0" i="0" u="none" strike="noStrike" dirty="0">
                          <a:solidFill>
                            <a:srgbClr val="000000"/>
                          </a:solidFill>
                          <a:effectLst/>
                          <a:latin typeface="Century Gothic" panose="020B0502020202020204" pitchFamily="34" charset="0"/>
                        </a:rPr>
                        <a:t> </a:t>
                      </a:r>
                      <a:r>
                        <a:rPr lang="es-MX" sz="1400" b="0" i="0" u="none" strike="noStrike" dirty="0">
                          <a:solidFill>
                            <a:srgbClr val="000000"/>
                          </a:solidFill>
                          <a:effectLst/>
                          <a:latin typeface="Century Gothic" panose="020B0502020202020204" pitchFamily="34" charset="0"/>
                          <a:cs typeface="Arial" panose="020B0604020202020204" pitchFamily="34" charset="0"/>
                        </a:rPr>
                        <a:t>MATRIZ DE INDICADORES PARA RESULTADOS</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42796665"/>
                  </a:ext>
                </a:extLst>
              </a:tr>
              <a:tr h="257175">
                <a:tc gridSpan="2">
                  <a:txBody>
                    <a:bodyPr/>
                    <a:lstStyle/>
                    <a:p>
                      <a:pPr algn="l" fontAlgn="ctr"/>
                      <a:r>
                        <a:rPr lang="es-MX" sz="1100" b="1" i="0" u="none" strike="noStrike" dirty="0">
                          <a:solidFill>
                            <a:srgbClr val="000000"/>
                          </a:solidFill>
                          <a:effectLst/>
                          <a:latin typeface="Arial" panose="020B0604020202020204" pitchFamily="34" charset="0"/>
                        </a:rPr>
                        <a:t>NOMBRE DEL PROGRAMA: PLANEACIÓN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extLst>
                  <a:ext uri="{0D108BD9-81ED-4DB2-BD59-A6C34878D82A}">
                    <a16:rowId xmlns:a16="http://schemas.microsoft.com/office/drawing/2014/main" val="2052179849"/>
                  </a:ext>
                </a:extLst>
              </a:tr>
              <a:tr h="257175">
                <a:tc gridSpan="2">
                  <a:txBody>
                    <a:bodyPr/>
                    <a:lstStyle/>
                    <a:p>
                      <a:pPr algn="l" fontAlgn="ctr"/>
                      <a:r>
                        <a:rPr lang="es-MX" sz="1100" b="1" i="0" u="none" strike="noStrike">
                          <a:solidFill>
                            <a:srgbClr val="000000"/>
                          </a:solidFill>
                          <a:effectLst/>
                          <a:latin typeface="Arial" panose="020B0604020202020204" pitchFamily="34" charset="0"/>
                        </a:rPr>
                        <a:t>BENEFICIARIOS (Población objetivo, cliente o área de enfoque): Población del municipio de Guanajuato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extLst>
                  <a:ext uri="{0D108BD9-81ED-4DB2-BD59-A6C34878D82A}">
                    <a16:rowId xmlns:a16="http://schemas.microsoft.com/office/drawing/2014/main" val="2413141256"/>
                  </a:ext>
                </a:extLst>
              </a:tr>
              <a:tr h="257175">
                <a:tc gridSpan="2">
                  <a:txBody>
                    <a:bodyPr/>
                    <a:lstStyle/>
                    <a:p>
                      <a:pPr algn="l" fontAlgn="ctr"/>
                      <a:r>
                        <a:rPr lang="es-MX" sz="1100" b="1" i="0" u="none" strike="noStrike">
                          <a:solidFill>
                            <a:srgbClr val="000000"/>
                          </a:solidFill>
                          <a:effectLst/>
                          <a:latin typeface="Arial" panose="020B0604020202020204" pitchFamily="34" charset="0"/>
                        </a:rPr>
                        <a:t>OBJETIVO DE PLANEACIÓN ESTRATÉGICA: NÚCLEO DESARROLLO ORDENADO/BUEN GOBIERNO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extLst>
                  <a:ext uri="{0D108BD9-81ED-4DB2-BD59-A6C34878D82A}">
                    <a16:rowId xmlns:a16="http://schemas.microsoft.com/office/drawing/2014/main" val="958826176"/>
                  </a:ext>
                </a:extLst>
              </a:tr>
              <a:tr h="257175">
                <a:tc gridSpan="2">
                  <a:txBody>
                    <a:bodyPr/>
                    <a:lstStyle/>
                    <a:p>
                      <a:pPr algn="l" fontAlgn="ctr"/>
                      <a:r>
                        <a:rPr lang="es-MX" sz="1100" b="1" i="0" u="none" strike="noStrike">
                          <a:solidFill>
                            <a:srgbClr val="000000"/>
                          </a:solidFill>
                          <a:effectLst/>
                          <a:latin typeface="Arial" panose="020B0604020202020204" pitchFamily="34" charset="0"/>
                        </a:rPr>
                        <a:t>UNIDAD RESPONSABLE: 31120-8801 IMPLAN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extLst>
                  <a:ext uri="{0D108BD9-81ED-4DB2-BD59-A6C34878D82A}">
                    <a16:rowId xmlns:a16="http://schemas.microsoft.com/office/drawing/2014/main" val="714576410"/>
                  </a:ext>
                </a:extLst>
              </a:tr>
              <a:tr h="190500">
                <a:tc gridSpan="2">
                  <a:txBody>
                    <a:bodyPr/>
                    <a:lstStyle/>
                    <a:p>
                      <a:pPr algn="l" fontAlgn="ctr"/>
                      <a:r>
                        <a:rPr lang="es-MX" sz="1100" b="1" i="0" u="none" strike="noStrike" dirty="0">
                          <a:solidFill>
                            <a:srgbClr val="000000"/>
                          </a:solidFill>
                          <a:effectLst/>
                          <a:latin typeface="Arial" panose="020B0604020202020204" pitchFamily="34" charset="0"/>
                        </a:rPr>
                        <a:t>PRESUPUESTO 2022: P0004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extLst>
                  <a:ext uri="{0D108BD9-81ED-4DB2-BD59-A6C34878D82A}">
                    <a16:rowId xmlns:a16="http://schemas.microsoft.com/office/drawing/2014/main" val="4286163262"/>
                  </a:ext>
                </a:extLst>
              </a:tr>
            </a:tbl>
          </a:graphicData>
        </a:graphic>
      </p:graphicFrame>
    </p:spTree>
    <p:extLst>
      <p:ext uri="{BB962C8B-B14F-4D97-AF65-F5344CB8AC3E}">
        <p14:creationId xmlns:p14="http://schemas.microsoft.com/office/powerpoint/2010/main" val="1574751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7AAE2CD6-89C3-D580-352A-DBB4DF431F19}"/>
              </a:ext>
            </a:extLst>
          </p:cNvPr>
          <p:cNvGraphicFramePr>
            <a:graphicFrameLocks noGrp="1"/>
          </p:cNvGraphicFramePr>
          <p:nvPr>
            <p:extLst>
              <p:ext uri="{D42A27DB-BD31-4B8C-83A1-F6EECF244321}">
                <p14:modId xmlns:p14="http://schemas.microsoft.com/office/powerpoint/2010/main" val="1347037824"/>
              </p:ext>
            </p:extLst>
          </p:nvPr>
        </p:nvGraphicFramePr>
        <p:xfrm>
          <a:off x="407368" y="513156"/>
          <a:ext cx="11593285" cy="5831688"/>
        </p:xfrm>
        <a:graphic>
          <a:graphicData uri="http://schemas.openxmlformats.org/drawingml/2006/table">
            <a:tbl>
              <a:tblPr/>
              <a:tblGrid>
                <a:gridCol w="288031">
                  <a:extLst>
                    <a:ext uri="{9D8B030D-6E8A-4147-A177-3AD203B41FA5}">
                      <a16:colId xmlns:a16="http://schemas.microsoft.com/office/drawing/2014/main" val="1444401650"/>
                    </a:ext>
                  </a:extLst>
                </a:gridCol>
                <a:gridCol w="2376264">
                  <a:extLst>
                    <a:ext uri="{9D8B030D-6E8A-4147-A177-3AD203B41FA5}">
                      <a16:colId xmlns:a16="http://schemas.microsoft.com/office/drawing/2014/main" val="3427917160"/>
                    </a:ext>
                  </a:extLst>
                </a:gridCol>
                <a:gridCol w="2952328">
                  <a:extLst>
                    <a:ext uri="{9D8B030D-6E8A-4147-A177-3AD203B41FA5}">
                      <a16:colId xmlns:a16="http://schemas.microsoft.com/office/drawing/2014/main" val="2757517464"/>
                    </a:ext>
                  </a:extLst>
                </a:gridCol>
                <a:gridCol w="3658005">
                  <a:extLst>
                    <a:ext uri="{9D8B030D-6E8A-4147-A177-3AD203B41FA5}">
                      <a16:colId xmlns:a16="http://schemas.microsoft.com/office/drawing/2014/main" val="1533303275"/>
                    </a:ext>
                  </a:extLst>
                </a:gridCol>
                <a:gridCol w="2318657">
                  <a:extLst>
                    <a:ext uri="{9D8B030D-6E8A-4147-A177-3AD203B41FA5}">
                      <a16:colId xmlns:a16="http://schemas.microsoft.com/office/drawing/2014/main" val="3685288361"/>
                    </a:ext>
                  </a:extLst>
                </a:gridCol>
              </a:tblGrid>
              <a:tr h="75192">
                <a:tc gridSpan="5">
                  <a:txBody>
                    <a:bodyPr/>
                    <a:lstStyle/>
                    <a:p>
                      <a:pPr algn="ctr" fontAlgn="ctr"/>
                      <a:r>
                        <a:rPr lang="es-MX" sz="1000" b="1" i="0" u="none" strike="noStrike">
                          <a:solidFill>
                            <a:srgbClr val="000000"/>
                          </a:solidFill>
                          <a:effectLst/>
                          <a:latin typeface="Arial" panose="020B0604020202020204" pitchFamily="34" charset="0"/>
                        </a:rPr>
                        <a:t> ACTIVIDADES: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861874069"/>
                  </a:ext>
                </a:extLst>
              </a:tr>
              <a:tr h="147491">
                <a:tc>
                  <a:txBody>
                    <a:bodyPr/>
                    <a:lstStyle/>
                    <a:p>
                      <a:pPr algn="ctr" fontAlgn="ctr"/>
                      <a:r>
                        <a:rPr lang="es-MX" sz="1000" b="0" i="0" u="none" strike="noStrike">
                          <a:solidFill>
                            <a:srgbClr val="000000"/>
                          </a:solidFill>
                          <a:effectLst/>
                          <a:latin typeface="Arial" panose="020B0604020202020204" pitchFamily="34" charset="0"/>
                        </a:rPr>
                        <a:t>1.1</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Arial" panose="020B0604020202020204" pitchFamily="34" charset="0"/>
                        </a:rPr>
                        <a:t> Dirección y gestión técnica de los órganos de participación ciudadana para la planeación.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Arial" panose="020B0604020202020204" pitchFamily="34" charset="0"/>
                        </a:rPr>
                        <a:t> Porcentaje de cumplimiento de las sesiones programadas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Arial" panose="020B0604020202020204" pitchFamily="34" charset="0"/>
                        </a:rPr>
                        <a:t> Informe mensual con reportes e informes trimestrales dentro del instituto municipal de planeación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MX" sz="1000" b="0" i="0" u="none" strike="noStrike">
                          <a:solidFill>
                            <a:srgbClr val="000000"/>
                          </a:solidFill>
                          <a:effectLst/>
                          <a:latin typeface="Arial" panose="020B0604020202020204" pitchFamily="34" charset="0"/>
                        </a:rPr>
                        <a:t>  La población del municipio solicita los instrumentos de planeación y normativos.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9984674"/>
                  </a:ext>
                </a:extLst>
              </a:tr>
              <a:tr h="147491">
                <a:tc>
                  <a:txBody>
                    <a:bodyPr/>
                    <a:lstStyle/>
                    <a:p>
                      <a:pPr algn="ctr" fontAlgn="ctr"/>
                      <a:r>
                        <a:rPr lang="es-MX" sz="1000" b="0" i="0" u="none" strike="noStrike">
                          <a:solidFill>
                            <a:srgbClr val="000000"/>
                          </a:solidFill>
                          <a:effectLst/>
                          <a:latin typeface="Arial" panose="020B0604020202020204" pitchFamily="34" charset="0"/>
                        </a:rPr>
                        <a:t>1.2</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Arial" panose="020B0604020202020204" pitchFamily="34" charset="0"/>
                        </a:rPr>
                        <a:t> Seguimiento a los acuerdos de los Consejos Junta Directiva, Consejo Consultivo y COPLADEM.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Arial" panose="020B0604020202020204" pitchFamily="34" charset="0"/>
                        </a:rPr>
                        <a:t> Porcentaje de acuerdos generados que cuentan con seguimiento.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Arial" panose="020B0604020202020204" pitchFamily="34" charset="0"/>
                        </a:rPr>
                        <a:t> Informe mensual con Actas de sesiones dentro de los expedientes anuales del Instituto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MX"/>
                    </a:p>
                  </a:txBody>
                  <a:tcPr/>
                </a:tc>
                <a:extLst>
                  <a:ext uri="{0D108BD9-81ED-4DB2-BD59-A6C34878D82A}">
                    <a16:rowId xmlns:a16="http://schemas.microsoft.com/office/drawing/2014/main" val="3801898242"/>
                  </a:ext>
                </a:extLst>
              </a:tr>
              <a:tr h="196655">
                <a:tc>
                  <a:txBody>
                    <a:bodyPr/>
                    <a:lstStyle/>
                    <a:p>
                      <a:pPr algn="ctr" fontAlgn="ctr"/>
                      <a:r>
                        <a:rPr lang="es-MX" sz="1000" b="0" i="0" u="none" strike="noStrike">
                          <a:solidFill>
                            <a:srgbClr val="000000"/>
                          </a:solidFill>
                          <a:effectLst/>
                          <a:latin typeface="Arial" panose="020B0604020202020204" pitchFamily="34" charset="0"/>
                        </a:rPr>
                        <a:t>2.1</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000" b="0" i="0" u="none" strike="noStrike">
                          <a:solidFill>
                            <a:srgbClr val="000000"/>
                          </a:solidFill>
                          <a:effectLst/>
                          <a:latin typeface="Arial" panose="020B0604020202020204" pitchFamily="34" charset="0"/>
                        </a:rPr>
                        <a:t> Atención a solicitudes de apoyo y asesoría en materia de planeación territorial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000" b="0" i="0" u="none" strike="noStrike">
                          <a:solidFill>
                            <a:srgbClr val="000000"/>
                          </a:solidFill>
                          <a:effectLst/>
                          <a:latin typeface="Arial" panose="020B0604020202020204" pitchFamily="34" charset="0"/>
                        </a:rPr>
                        <a:t> Porcentaje de documentos en materia de planeación territorial apoyados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Arial" panose="020B0604020202020204" pitchFamily="34" charset="0"/>
                        </a:rPr>
                        <a:t> Informe mensual con expediente que integra el documento de estudio y proyecto, archivados el instituto municipal de planeación.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5">
                  <a:txBody>
                    <a:bodyPr/>
                    <a:lstStyle/>
                    <a:p>
                      <a:pPr algn="ctr" fontAlgn="ctr"/>
                      <a:r>
                        <a:rPr lang="es-MX" sz="1000" b="0" i="0" u="none" strike="noStrike">
                          <a:solidFill>
                            <a:srgbClr val="000000"/>
                          </a:solidFill>
                          <a:effectLst/>
                          <a:latin typeface="Arial" panose="020B0604020202020204" pitchFamily="34" charset="0"/>
                        </a:rPr>
                        <a:t> Información disponible para su análisis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6210559"/>
                  </a:ext>
                </a:extLst>
              </a:tr>
              <a:tr h="187979">
                <a:tc rowSpan="2">
                  <a:txBody>
                    <a:bodyPr/>
                    <a:lstStyle/>
                    <a:p>
                      <a:pPr algn="ctr" fontAlgn="ctr"/>
                      <a:r>
                        <a:rPr lang="es-MX" sz="1000" b="0" i="0" u="none" strike="noStrike">
                          <a:solidFill>
                            <a:srgbClr val="000000"/>
                          </a:solidFill>
                          <a:effectLst/>
                          <a:latin typeface="Arial" panose="020B0604020202020204" pitchFamily="34" charset="0"/>
                        </a:rPr>
                        <a:t>2.2</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s-MX" sz="1000" b="0" i="0" u="none" strike="noStrike">
                          <a:solidFill>
                            <a:srgbClr val="000000"/>
                          </a:solidFill>
                          <a:effectLst/>
                          <a:latin typeface="Arial" panose="020B0604020202020204" pitchFamily="34" charset="0"/>
                        </a:rPr>
                        <a:t> Seguimiento al Programa Municipal de Desarrollo Urbano y Ordenamiento Ecológico Territorial de Guanajuato e integración de proyectos derivados.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000" b="0" i="0" u="none" strike="noStrike">
                          <a:solidFill>
                            <a:srgbClr val="000000"/>
                          </a:solidFill>
                          <a:effectLst/>
                          <a:latin typeface="Arial" panose="020B0604020202020204" pitchFamily="34" charset="0"/>
                        </a:rPr>
                        <a:t> Porcentaje de actividades de seguimiento del PMDUOET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Arial" panose="020B0604020202020204" pitchFamily="34" charset="0"/>
                        </a:rPr>
                        <a:t> Tarjetas informativas, acuerdos y oficios de seguimiento archivados mensualmente en expedientes del Instituto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MX"/>
                    </a:p>
                  </a:txBody>
                  <a:tcPr/>
                </a:tc>
                <a:extLst>
                  <a:ext uri="{0D108BD9-81ED-4DB2-BD59-A6C34878D82A}">
                    <a16:rowId xmlns:a16="http://schemas.microsoft.com/office/drawing/2014/main" val="1247105616"/>
                  </a:ext>
                </a:extLst>
              </a:tr>
              <a:tr h="147491">
                <a:tc vMerge="1">
                  <a:txBody>
                    <a:bodyPr/>
                    <a:lstStyle/>
                    <a:p>
                      <a:endParaRPr lang="es-MX"/>
                    </a:p>
                  </a:txBody>
                  <a:tcPr/>
                </a:tc>
                <a:tc vMerge="1">
                  <a:txBody>
                    <a:bodyPr/>
                    <a:lstStyle/>
                    <a:p>
                      <a:endParaRPr lang="es-MX"/>
                    </a:p>
                  </a:txBody>
                  <a:tcPr/>
                </a:tc>
                <a:tc>
                  <a:txBody>
                    <a:bodyPr/>
                    <a:lstStyle/>
                    <a:p>
                      <a:pPr algn="ctr" fontAlgn="ctr"/>
                      <a:r>
                        <a:rPr lang="es-MX" sz="1000" b="0" i="0" u="none" strike="noStrike">
                          <a:solidFill>
                            <a:srgbClr val="000000"/>
                          </a:solidFill>
                          <a:effectLst/>
                          <a:latin typeface="Arial" panose="020B0604020202020204" pitchFamily="34" charset="0"/>
                        </a:rPr>
                        <a:t> Porcentaje de avance en la integración de los proyectos derivados.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Arial" panose="020B0604020202020204" pitchFamily="34" charset="0"/>
                        </a:rPr>
                        <a:t> Expedientes anuales con evidencia de las acciones ejecutadas, archivados en el instituto municipal de planeación.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MX"/>
                    </a:p>
                  </a:txBody>
                  <a:tcPr/>
                </a:tc>
                <a:extLst>
                  <a:ext uri="{0D108BD9-81ED-4DB2-BD59-A6C34878D82A}">
                    <a16:rowId xmlns:a16="http://schemas.microsoft.com/office/drawing/2014/main" val="1622898983"/>
                  </a:ext>
                </a:extLst>
              </a:tr>
              <a:tr h="234251">
                <a:tc>
                  <a:txBody>
                    <a:bodyPr/>
                    <a:lstStyle/>
                    <a:p>
                      <a:pPr algn="ctr" fontAlgn="ctr"/>
                      <a:r>
                        <a:rPr lang="es-MX" sz="1000" b="0" i="0" u="none" strike="noStrike">
                          <a:solidFill>
                            <a:srgbClr val="000000"/>
                          </a:solidFill>
                          <a:effectLst/>
                          <a:latin typeface="Arial" panose="020B0604020202020204" pitchFamily="34" charset="0"/>
                        </a:rPr>
                        <a:t>2.3</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000" b="0" i="0" u="none" strike="noStrike">
                          <a:solidFill>
                            <a:srgbClr val="000000"/>
                          </a:solidFill>
                          <a:effectLst/>
                          <a:latin typeface="Arial" panose="020B0604020202020204" pitchFamily="34" charset="0"/>
                        </a:rPr>
                        <a:t> Revisión y análisis del Programa de Desarrollo Urbano y Ordenamiento Ecológico Territorial de la ZMG, para la coordinación y participación en proyectos metropolitanos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000" b="0" i="0" u="none" strike="noStrike">
                          <a:solidFill>
                            <a:srgbClr val="000000"/>
                          </a:solidFill>
                          <a:effectLst/>
                          <a:latin typeface="Arial" panose="020B0604020202020204" pitchFamily="34" charset="0"/>
                        </a:rPr>
                        <a:t> Porcentaje de avance alcanzado respecto al proyectado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Arial" panose="020B0604020202020204" pitchFamily="34" charset="0"/>
                        </a:rPr>
                        <a:t> Tarjetas informativas de actividad relacionada al proyecto archivadas mensualmente en expedientes del Instituto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MX"/>
                    </a:p>
                  </a:txBody>
                  <a:tcPr/>
                </a:tc>
                <a:extLst>
                  <a:ext uri="{0D108BD9-81ED-4DB2-BD59-A6C34878D82A}">
                    <a16:rowId xmlns:a16="http://schemas.microsoft.com/office/drawing/2014/main" val="1847554416"/>
                  </a:ext>
                </a:extLst>
              </a:tr>
              <a:tr h="234251">
                <a:tc>
                  <a:txBody>
                    <a:bodyPr/>
                    <a:lstStyle/>
                    <a:p>
                      <a:pPr algn="ctr" fontAlgn="ctr"/>
                      <a:r>
                        <a:rPr lang="es-MX" sz="1000" b="0" i="0" u="none" strike="noStrike">
                          <a:solidFill>
                            <a:srgbClr val="000000"/>
                          </a:solidFill>
                          <a:effectLst/>
                          <a:latin typeface="Arial" panose="020B0604020202020204" pitchFamily="34" charset="0"/>
                        </a:rPr>
                        <a:t>2.4</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000" b="0" i="0" u="none" strike="noStrike">
                          <a:solidFill>
                            <a:srgbClr val="000000"/>
                          </a:solidFill>
                          <a:effectLst/>
                          <a:latin typeface="Arial" panose="020B0604020202020204" pitchFamily="34" charset="0"/>
                        </a:rPr>
                        <a:t> Seguimiento y evaluación sobre instrumentos de planeación territorial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000" b="0" i="0" u="none" strike="noStrike">
                          <a:solidFill>
                            <a:srgbClr val="000000"/>
                          </a:solidFill>
                          <a:effectLst/>
                          <a:latin typeface="Arial" panose="020B0604020202020204" pitchFamily="34" charset="0"/>
                        </a:rPr>
                        <a:t> Porcentaje de cumplimiento en el número de actividades de seguimiento programadas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Arial" panose="020B0604020202020204" pitchFamily="34" charset="0"/>
                        </a:rPr>
                        <a:t> Tarjetas informativas y expedientes con minutas, acuerdos y oficios de seguimiento archivados mensualmente en el Instituto Municipal de Planeación de Guanajuato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MX"/>
                    </a:p>
                  </a:txBody>
                  <a:tcPr/>
                </a:tc>
                <a:extLst>
                  <a:ext uri="{0D108BD9-81ED-4DB2-BD59-A6C34878D82A}">
                    <a16:rowId xmlns:a16="http://schemas.microsoft.com/office/drawing/2014/main" val="1739807520"/>
                  </a:ext>
                </a:extLst>
              </a:tr>
              <a:tr h="187979">
                <a:tc>
                  <a:txBody>
                    <a:bodyPr/>
                    <a:lstStyle/>
                    <a:p>
                      <a:pPr algn="ctr" fontAlgn="ctr"/>
                      <a:r>
                        <a:rPr lang="es-MX" sz="1000" b="0" i="0" u="none" strike="noStrike">
                          <a:solidFill>
                            <a:srgbClr val="000000"/>
                          </a:solidFill>
                          <a:effectLst/>
                          <a:latin typeface="Arial" panose="020B0604020202020204" pitchFamily="34" charset="0"/>
                        </a:rPr>
                        <a:t>3.1</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000" b="0" i="0" u="none" strike="noStrike">
                          <a:solidFill>
                            <a:srgbClr val="000000"/>
                          </a:solidFill>
                          <a:effectLst/>
                          <a:latin typeface="Arial" panose="020B0604020202020204" pitchFamily="34" charset="0"/>
                        </a:rPr>
                        <a:t> Revisión y análisis del Plan Estatal de Desarrollo para asegurar la alineación y congruencia del PMD.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000" b="0" i="0" u="none" strike="noStrike">
                          <a:solidFill>
                            <a:srgbClr val="000000"/>
                          </a:solidFill>
                          <a:effectLst/>
                          <a:latin typeface="Arial" panose="020B0604020202020204" pitchFamily="34" charset="0"/>
                        </a:rPr>
                        <a:t> Porcentaje del análisis del Plan Estatal de Desarrollo realizado después de su actualización.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Arial" panose="020B0604020202020204" pitchFamily="34" charset="0"/>
                        </a:rPr>
                        <a:t> Expediente mensual archivado en el Instituto con el documento que incluye los elementos que deban ser alineados con el PMD.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Arial" panose="020B0604020202020204" pitchFamily="34" charset="0"/>
                        </a:rPr>
                        <a:t> La actualización del Plan Estatal de Desarrollo por la autoridad competente.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0296839"/>
                  </a:ext>
                </a:extLst>
              </a:tr>
              <a:tr h="147491">
                <a:tc>
                  <a:txBody>
                    <a:bodyPr/>
                    <a:lstStyle/>
                    <a:p>
                      <a:pPr algn="ctr" fontAlgn="ctr"/>
                      <a:r>
                        <a:rPr lang="es-MX" sz="1000" b="0" i="0" u="none" strike="noStrike">
                          <a:solidFill>
                            <a:srgbClr val="000000"/>
                          </a:solidFill>
                          <a:effectLst/>
                          <a:latin typeface="Arial" panose="020B0604020202020204" pitchFamily="34" charset="0"/>
                        </a:rPr>
                        <a:t>3.2</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000" b="0" i="0" u="none" strike="noStrike">
                          <a:solidFill>
                            <a:srgbClr val="000000"/>
                          </a:solidFill>
                          <a:effectLst/>
                          <a:latin typeface="Arial" panose="020B0604020202020204" pitchFamily="34" charset="0"/>
                        </a:rPr>
                        <a:t> Revisión de estudios de caso sobre el cumplimiento de los ODS en el ámbito municipal.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000" b="0" i="0" u="none" strike="noStrike">
                          <a:solidFill>
                            <a:srgbClr val="000000"/>
                          </a:solidFill>
                          <a:effectLst/>
                          <a:latin typeface="Arial" panose="020B0604020202020204" pitchFamily="34" charset="0"/>
                        </a:rPr>
                        <a:t> Porcentaje de estudios de caso revisados.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Arial" panose="020B0604020202020204" pitchFamily="34" charset="0"/>
                        </a:rPr>
                        <a:t> Expediente mensual archivado en el Instituto con el documento que incluye los estudios de caso revisados.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Arial" panose="020B0604020202020204" pitchFamily="34" charset="0"/>
                        </a:rPr>
                        <a:t> La existencia de casos sobre el cumplimiento de los ODS.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0524902"/>
                  </a:ext>
                </a:extLst>
              </a:tr>
              <a:tr h="147491">
                <a:tc>
                  <a:txBody>
                    <a:bodyPr/>
                    <a:lstStyle/>
                    <a:p>
                      <a:pPr algn="ctr" fontAlgn="ctr"/>
                      <a:r>
                        <a:rPr lang="es-MX" sz="1000" b="0" i="0" u="none" strike="noStrike">
                          <a:solidFill>
                            <a:srgbClr val="000000"/>
                          </a:solidFill>
                          <a:effectLst/>
                          <a:latin typeface="Arial" panose="020B0604020202020204" pitchFamily="34" charset="0"/>
                        </a:rPr>
                        <a:t>3.3</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000" b="0" i="0" u="none" strike="noStrike">
                          <a:solidFill>
                            <a:srgbClr val="000000"/>
                          </a:solidFill>
                          <a:effectLst/>
                          <a:latin typeface="Arial" panose="020B0604020202020204" pitchFamily="34" charset="0"/>
                        </a:rPr>
                        <a:t> Mecanismos de participación ciudadana realizados para la actualización del PMD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000" b="0" i="0" u="none" strike="noStrike">
                          <a:solidFill>
                            <a:srgbClr val="000000"/>
                          </a:solidFill>
                          <a:effectLst/>
                          <a:latin typeface="Arial" panose="020B0604020202020204" pitchFamily="34" charset="0"/>
                        </a:rPr>
                        <a:t> Porcentaje de eventos públicos de participación llevados a cabo para la actualización del PMD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Arial" panose="020B0604020202020204" pitchFamily="34" charset="0"/>
                        </a:rPr>
                        <a:t> Informes mensuales archivados en el instituto sobre los mecanismos de participación realizados.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Arial" panose="020B0604020202020204" pitchFamily="34" charset="0"/>
                        </a:rPr>
                        <a:t> La población del Municipio participa en los distintos espacios a los que se convoque.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1163390"/>
                  </a:ext>
                </a:extLst>
              </a:tr>
              <a:tr h="187979">
                <a:tc>
                  <a:txBody>
                    <a:bodyPr/>
                    <a:lstStyle/>
                    <a:p>
                      <a:pPr algn="ctr" fontAlgn="ctr"/>
                      <a:r>
                        <a:rPr lang="es-MX" sz="1000" b="0" i="0" u="none" strike="noStrike">
                          <a:solidFill>
                            <a:srgbClr val="000000"/>
                          </a:solidFill>
                          <a:effectLst/>
                          <a:latin typeface="Arial" panose="020B0604020202020204" pitchFamily="34" charset="0"/>
                        </a:rPr>
                        <a:t>3.4</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000" b="0" i="0" u="none" strike="noStrike">
                          <a:solidFill>
                            <a:srgbClr val="000000"/>
                          </a:solidFill>
                          <a:effectLst/>
                          <a:latin typeface="Arial" panose="020B0604020202020204" pitchFamily="34" charset="0"/>
                        </a:rPr>
                        <a:t> Integración del PMD con los elementos que deban ser actualizados de acuerdo a las disposiciones normativas aplicables.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000" b="0" i="0" u="none" strike="noStrike">
                          <a:solidFill>
                            <a:srgbClr val="000000"/>
                          </a:solidFill>
                          <a:effectLst/>
                          <a:latin typeface="Arial" panose="020B0604020202020204" pitchFamily="34" charset="0"/>
                        </a:rPr>
                        <a:t> Porcentaje de avance del documento integrado.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Arial" panose="020B0604020202020204" pitchFamily="34" charset="0"/>
                        </a:rPr>
                        <a:t> Expediente mensual archivado en el Instituto con el documento del PMD actualizado.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Arial" panose="020B0604020202020204" pitchFamily="34" charset="0"/>
                        </a:rPr>
                        <a:t> Existen todos los elementos que deben ser actualizados en El PMD.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0575718"/>
                  </a:ext>
                </a:extLst>
              </a:tr>
              <a:tr h="147491">
                <a:tc>
                  <a:txBody>
                    <a:bodyPr/>
                    <a:lstStyle/>
                    <a:p>
                      <a:pPr algn="ctr" fontAlgn="ctr"/>
                      <a:r>
                        <a:rPr lang="es-MX" sz="1000" b="0" i="0" u="none" strike="noStrike">
                          <a:solidFill>
                            <a:srgbClr val="000000"/>
                          </a:solidFill>
                          <a:effectLst/>
                          <a:latin typeface="Arial" panose="020B0604020202020204" pitchFamily="34" charset="0"/>
                        </a:rPr>
                        <a:t>4.1</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000" b="0" i="0" u="none" strike="noStrike">
                          <a:solidFill>
                            <a:srgbClr val="000000"/>
                          </a:solidFill>
                          <a:effectLst/>
                          <a:latin typeface="Arial" panose="020B0604020202020204" pitchFamily="34" charset="0"/>
                        </a:rPr>
                        <a:t> Análisis de los proyectos para determinar la viabilidad de inversión.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000" b="0" i="0" u="none" strike="noStrike" dirty="0">
                          <a:solidFill>
                            <a:srgbClr val="000000"/>
                          </a:solidFill>
                          <a:effectLst/>
                          <a:latin typeface="Arial" panose="020B0604020202020204" pitchFamily="34" charset="0"/>
                        </a:rPr>
                        <a:t> Porcentaje de documentos técnicos revisados que resultan viables para la inversión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Arial" panose="020B0604020202020204" pitchFamily="34" charset="0"/>
                        </a:rPr>
                        <a:t> Informe mensual con expediente con documento de análisis archivado en el instituto municipal de planeación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MX" sz="1000" b="0" i="0" u="none" strike="noStrike">
                          <a:solidFill>
                            <a:srgbClr val="000000"/>
                          </a:solidFill>
                          <a:effectLst/>
                          <a:latin typeface="Arial" panose="020B0604020202020204" pitchFamily="34" charset="0"/>
                        </a:rPr>
                        <a:t> Información disponible para su análisis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5877813"/>
                  </a:ext>
                </a:extLst>
              </a:tr>
              <a:tr h="147491">
                <a:tc>
                  <a:txBody>
                    <a:bodyPr/>
                    <a:lstStyle/>
                    <a:p>
                      <a:pPr algn="ctr" fontAlgn="ctr"/>
                      <a:r>
                        <a:rPr lang="es-MX" sz="1000" b="0" i="0" u="none" strike="noStrike">
                          <a:solidFill>
                            <a:srgbClr val="000000"/>
                          </a:solidFill>
                          <a:effectLst/>
                          <a:latin typeface="Arial" panose="020B0604020202020204" pitchFamily="34" charset="0"/>
                        </a:rPr>
                        <a:t>4.2</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000" b="0" i="0" u="none" strike="noStrike">
                          <a:solidFill>
                            <a:srgbClr val="000000"/>
                          </a:solidFill>
                          <a:effectLst/>
                          <a:latin typeface="Arial" panose="020B0604020202020204" pitchFamily="34" charset="0"/>
                        </a:rPr>
                        <a:t> Elaborar los documentos de proyectos de inversión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000" b="0" i="0" u="none" strike="noStrike">
                          <a:solidFill>
                            <a:srgbClr val="000000"/>
                          </a:solidFill>
                          <a:effectLst/>
                          <a:latin typeface="Arial" panose="020B0604020202020204" pitchFamily="34" charset="0"/>
                        </a:rPr>
                        <a:t> Porcentaje de proyectos identificados como viables que cuentan con documento de proyecto elaborado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dirty="0">
                          <a:solidFill>
                            <a:srgbClr val="000000"/>
                          </a:solidFill>
                          <a:effectLst/>
                          <a:latin typeface="Arial" panose="020B0604020202020204" pitchFamily="34" charset="0"/>
                        </a:rPr>
                        <a:t> Informe mensual con expediente con documentos de inversión archivado en el instituto municipal de planeación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MX"/>
                    </a:p>
                  </a:txBody>
                  <a:tcPr/>
                </a:tc>
                <a:extLst>
                  <a:ext uri="{0D108BD9-81ED-4DB2-BD59-A6C34878D82A}">
                    <a16:rowId xmlns:a16="http://schemas.microsoft.com/office/drawing/2014/main" val="1308466588"/>
                  </a:ext>
                </a:extLst>
              </a:tr>
            </a:tbl>
          </a:graphicData>
        </a:graphic>
      </p:graphicFrame>
    </p:spTree>
    <p:extLst>
      <p:ext uri="{BB962C8B-B14F-4D97-AF65-F5344CB8AC3E}">
        <p14:creationId xmlns:p14="http://schemas.microsoft.com/office/powerpoint/2010/main" val="2475904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7AAE2CD6-89C3-D580-352A-DBB4DF431F19}"/>
              </a:ext>
            </a:extLst>
          </p:cNvPr>
          <p:cNvGraphicFramePr>
            <a:graphicFrameLocks noGrp="1"/>
          </p:cNvGraphicFramePr>
          <p:nvPr>
            <p:extLst>
              <p:ext uri="{D42A27DB-BD31-4B8C-83A1-F6EECF244321}">
                <p14:modId xmlns:p14="http://schemas.microsoft.com/office/powerpoint/2010/main" val="869800984"/>
              </p:ext>
            </p:extLst>
          </p:nvPr>
        </p:nvGraphicFramePr>
        <p:xfrm>
          <a:off x="299357" y="332656"/>
          <a:ext cx="11593285" cy="5828796"/>
        </p:xfrm>
        <a:graphic>
          <a:graphicData uri="http://schemas.openxmlformats.org/drawingml/2006/table">
            <a:tbl>
              <a:tblPr/>
              <a:tblGrid>
                <a:gridCol w="288031">
                  <a:extLst>
                    <a:ext uri="{9D8B030D-6E8A-4147-A177-3AD203B41FA5}">
                      <a16:colId xmlns:a16="http://schemas.microsoft.com/office/drawing/2014/main" val="1444401650"/>
                    </a:ext>
                  </a:extLst>
                </a:gridCol>
                <a:gridCol w="2376264">
                  <a:extLst>
                    <a:ext uri="{9D8B030D-6E8A-4147-A177-3AD203B41FA5}">
                      <a16:colId xmlns:a16="http://schemas.microsoft.com/office/drawing/2014/main" val="3427917160"/>
                    </a:ext>
                  </a:extLst>
                </a:gridCol>
                <a:gridCol w="2952328">
                  <a:extLst>
                    <a:ext uri="{9D8B030D-6E8A-4147-A177-3AD203B41FA5}">
                      <a16:colId xmlns:a16="http://schemas.microsoft.com/office/drawing/2014/main" val="2757517464"/>
                    </a:ext>
                  </a:extLst>
                </a:gridCol>
                <a:gridCol w="3658005">
                  <a:extLst>
                    <a:ext uri="{9D8B030D-6E8A-4147-A177-3AD203B41FA5}">
                      <a16:colId xmlns:a16="http://schemas.microsoft.com/office/drawing/2014/main" val="1533303275"/>
                    </a:ext>
                  </a:extLst>
                </a:gridCol>
                <a:gridCol w="2318657">
                  <a:extLst>
                    <a:ext uri="{9D8B030D-6E8A-4147-A177-3AD203B41FA5}">
                      <a16:colId xmlns:a16="http://schemas.microsoft.com/office/drawing/2014/main" val="3685288361"/>
                    </a:ext>
                  </a:extLst>
                </a:gridCol>
              </a:tblGrid>
              <a:tr h="75192">
                <a:tc gridSpan="5">
                  <a:txBody>
                    <a:bodyPr/>
                    <a:lstStyle/>
                    <a:p>
                      <a:pPr algn="ctr" fontAlgn="ctr"/>
                      <a:r>
                        <a:rPr lang="es-MX" sz="1000" b="1" i="0" u="none" strike="noStrike">
                          <a:solidFill>
                            <a:srgbClr val="000000"/>
                          </a:solidFill>
                          <a:effectLst/>
                          <a:latin typeface="Arial" panose="020B0604020202020204" pitchFamily="34" charset="0"/>
                        </a:rPr>
                        <a:t> ACTIVIDADES: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861874069"/>
                  </a:ext>
                </a:extLst>
              </a:tr>
              <a:tr h="147491">
                <a:tc>
                  <a:txBody>
                    <a:bodyPr/>
                    <a:lstStyle/>
                    <a:p>
                      <a:pPr algn="ctr" fontAlgn="ctr"/>
                      <a:r>
                        <a:rPr lang="es-MX" sz="1000" b="0" i="0" u="none" strike="noStrike">
                          <a:solidFill>
                            <a:srgbClr val="000000"/>
                          </a:solidFill>
                          <a:effectLst/>
                          <a:latin typeface="Arial" panose="020B0604020202020204" pitchFamily="34" charset="0"/>
                        </a:rPr>
                        <a:t>4.1</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000" b="0" i="0" u="none" strike="noStrike">
                          <a:solidFill>
                            <a:srgbClr val="000000"/>
                          </a:solidFill>
                          <a:effectLst/>
                          <a:latin typeface="Arial" panose="020B0604020202020204" pitchFamily="34" charset="0"/>
                        </a:rPr>
                        <a:t> Análisis de los proyectos para determinar la viabilidad de inversión.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000" b="0" i="0" u="none" strike="noStrike">
                          <a:solidFill>
                            <a:srgbClr val="000000"/>
                          </a:solidFill>
                          <a:effectLst/>
                          <a:latin typeface="Arial" panose="020B0604020202020204" pitchFamily="34" charset="0"/>
                        </a:rPr>
                        <a:t> Porcentaje de documentos técnicos revisados que resultan viables para la inversión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Arial" panose="020B0604020202020204" pitchFamily="34" charset="0"/>
                        </a:rPr>
                        <a:t> Informe mensual con expediente con documento de análisis archivado en el instituto municipal de planeación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MX" sz="1000" b="0" i="0" u="none" strike="noStrike" dirty="0">
                          <a:solidFill>
                            <a:srgbClr val="000000"/>
                          </a:solidFill>
                          <a:effectLst/>
                          <a:latin typeface="Arial" panose="020B0604020202020204" pitchFamily="34" charset="0"/>
                        </a:rPr>
                        <a:t> Información disponible para su análisis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5877813"/>
                  </a:ext>
                </a:extLst>
              </a:tr>
              <a:tr h="147491">
                <a:tc>
                  <a:txBody>
                    <a:bodyPr/>
                    <a:lstStyle/>
                    <a:p>
                      <a:pPr algn="ctr" fontAlgn="ctr"/>
                      <a:r>
                        <a:rPr lang="es-MX" sz="1000" b="0" i="0" u="none" strike="noStrike">
                          <a:solidFill>
                            <a:srgbClr val="000000"/>
                          </a:solidFill>
                          <a:effectLst/>
                          <a:latin typeface="Arial" panose="020B0604020202020204" pitchFamily="34" charset="0"/>
                        </a:rPr>
                        <a:t>4.2</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000" b="0" i="0" u="none" strike="noStrike">
                          <a:solidFill>
                            <a:srgbClr val="000000"/>
                          </a:solidFill>
                          <a:effectLst/>
                          <a:latin typeface="Arial" panose="020B0604020202020204" pitchFamily="34" charset="0"/>
                        </a:rPr>
                        <a:t> Elaborar los documentos de proyectos de inversión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000" b="0" i="0" u="none" strike="noStrike">
                          <a:solidFill>
                            <a:srgbClr val="000000"/>
                          </a:solidFill>
                          <a:effectLst/>
                          <a:latin typeface="Arial" panose="020B0604020202020204" pitchFamily="34" charset="0"/>
                        </a:rPr>
                        <a:t> Porcentaje de proyectos identificados como viables que cuentan con documento de proyecto elaborado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Arial" panose="020B0604020202020204" pitchFamily="34" charset="0"/>
                        </a:rPr>
                        <a:t> Informe mensual con expediente con documentos de inversión archivado en el instituto municipal de planeación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MX"/>
                    </a:p>
                  </a:txBody>
                  <a:tcPr/>
                </a:tc>
                <a:extLst>
                  <a:ext uri="{0D108BD9-81ED-4DB2-BD59-A6C34878D82A}">
                    <a16:rowId xmlns:a16="http://schemas.microsoft.com/office/drawing/2014/main" val="1308466588"/>
                  </a:ext>
                </a:extLst>
              </a:tr>
              <a:tr h="196655">
                <a:tc>
                  <a:txBody>
                    <a:bodyPr/>
                    <a:lstStyle/>
                    <a:p>
                      <a:pPr algn="ctr" fontAlgn="ctr"/>
                      <a:r>
                        <a:rPr lang="es-MX" sz="1000" b="0" i="0" u="none" strike="noStrike">
                          <a:solidFill>
                            <a:srgbClr val="000000"/>
                          </a:solidFill>
                          <a:effectLst/>
                          <a:latin typeface="Arial" panose="020B0604020202020204" pitchFamily="34" charset="0"/>
                        </a:rPr>
                        <a:t>5.1</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000" b="0" i="0" u="none" strike="noStrike">
                          <a:solidFill>
                            <a:srgbClr val="000000"/>
                          </a:solidFill>
                          <a:effectLst/>
                          <a:latin typeface="Arial" panose="020B0604020202020204" pitchFamily="34" charset="0"/>
                        </a:rPr>
                        <a:t> Seguimiento a la elaboración del Ortomosaico escala sectorial para la generación de información.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000" b="0" i="0" u="none" strike="noStrike">
                          <a:solidFill>
                            <a:srgbClr val="000000"/>
                          </a:solidFill>
                          <a:effectLst/>
                          <a:latin typeface="Arial" panose="020B0604020202020204" pitchFamily="34" charset="0"/>
                        </a:rPr>
                        <a:t> Porcentaje de superficie por sector programada, ligada a la Red Geodésica Nacional (INEGI).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Arial" panose="020B0604020202020204" pitchFamily="34" charset="0"/>
                        </a:rPr>
                        <a:t> Informe mensual con expediente que incluye información sobre la superficie por sector ligada, archivado en el instituto municipal de planeación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Arial" panose="020B0604020202020204" pitchFamily="34" charset="0"/>
                        </a:rPr>
                        <a:t> Plan de vuelos y gestiones para realizar la actividad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77175688"/>
                  </a:ext>
                </a:extLst>
              </a:tr>
              <a:tr h="196655">
                <a:tc>
                  <a:txBody>
                    <a:bodyPr/>
                    <a:lstStyle/>
                    <a:p>
                      <a:pPr algn="ctr" fontAlgn="ctr"/>
                      <a:r>
                        <a:rPr lang="es-MX" sz="1000" b="0" i="0" u="none" strike="noStrike">
                          <a:solidFill>
                            <a:srgbClr val="000000"/>
                          </a:solidFill>
                          <a:effectLst/>
                          <a:latin typeface="Arial" panose="020B0604020202020204" pitchFamily="34" charset="0"/>
                        </a:rPr>
                        <a:t>5.2</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000" b="0" i="0" u="none" strike="noStrike">
                          <a:solidFill>
                            <a:srgbClr val="000000"/>
                          </a:solidFill>
                          <a:effectLst/>
                          <a:latin typeface="Arial" panose="020B0604020202020204" pitchFamily="34" charset="0"/>
                        </a:rPr>
                        <a:t> Seguimiento y actualización del Catálogo de información estadística y geográfica.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000" b="0" i="0" u="none" strike="noStrike">
                          <a:solidFill>
                            <a:srgbClr val="000000"/>
                          </a:solidFill>
                          <a:effectLst/>
                          <a:latin typeface="Arial" panose="020B0604020202020204" pitchFamily="34" charset="0"/>
                        </a:rPr>
                        <a:t> Porcentaje de capas e indicadores programados, actualizados, estandarizados, homologados y validados.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Arial" panose="020B0604020202020204" pitchFamily="34" charset="0"/>
                        </a:rPr>
                        <a:t> Informe mensual con expediente que incluye información sobre las capas e indicadores, archivado en el instituto municipal de planeación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Arial" panose="020B0604020202020204" pitchFamily="34" charset="0"/>
                        </a:rPr>
                        <a:t> Actualización de la información de las fuentes generadoras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24442870"/>
                  </a:ext>
                </a:extLst>
              </a:tr>
              <a:tr h="196655">
                <a:tc>
                  <a:txBody>
                    <a:bodyPr/>
                    <a:lstStyle/>
                    <a:p>
                      <a:pPr algn="ctr" fontAlgn="ctr"/>
                      <a:r>
                        <a:rPr lang="es-MX" sz="1000" b="0" i="0" u="none" strike="noStrike">
                          <a:solidFill>
                            <a:srgbClr val="000000"/>
                          </a:solidFill>
                          <a:effectLst/>
                          <a:latin typeface="Arial" panose="020B0604020202020204" pitchFamily="34" charset="0"/>
                        </a:rPr>
                        <a:t>5.3</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000" b="0" i="0" u="none" strike="noStrike">
                          <a:solidFill>
                            <a:srgbClr val="000000"/>
                          </a:solidFill>
                          <a:effectLst/>
                          <a:latin typeface="Arial" panose="020B0604020202020204" pitchFamily="34" charset="0"/>
                        </a:rPr>
                        <a:t> Seguimiento y actualización de la Plataforma web para la difusión del Sistema Municipal de Información Estadística y Geográfica.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000" b="0" i="0" u="none" strike="noStrike">
                          <a:solidFill>
                            <a:srgbClr val="000000"/>
                          </a:solidFill>
                          <a:effectLst/>
                          <a:latin typeface="Arial" panose="020B0604020202020204" pitchFamily="34" charset="0"/>
                        </a:rPr>
                        <a:t> Porcentaje de documentos y capas de información programadas y publicadas en la plataforma del Instituto.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Arial" panose="020B0604020202020204" pitchFamily="34" charset="0"/>
                        </a:rPr>
                        <a:t> Expediente integrado con información trimestral, minutas y oficios de las entregas de información, archivado en el instituto municipal de planeación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Arial" panose="020B0604020202020204" pitchFamily="34" charset="0"/>
                        </a:rPr>
                        <a:t> Actualización de la información de las fuentes generadoras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56392098"/>
                  </a:ext>
                </a:extLst>
              </a:tr>
              <a:tr h="234251">
                <a:tc rowSpan="5">
                  <a:txBody>
                    <a:bodyPr/>
                    <a:lstStyle/>
                    <a:p>
                      <a:pPr algn="ctr" fontAlgn="ctr"/>
                      <a:r>
                        <a:rPr lang="es-MX" sz="1000" b="0" i="0" u="none" strike="noStrike">
                          <a:solidFill>
                            <a:srgbClr val="000000"/>
                          </a:solidFill>
                          <a:effectLst/>
                          <a:latin typeface="Arial" panose="020B0604020202020204" pitchFamily="34" charset="0"/>
                        </a:rPr>
                        <a:t>5.4</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5">
                  <a:txBody>
                    <a:bodyPr/>
                    <a:lstStyle/>
                    <a:p>
                      <a:pPr algn="ctr" fontAlgn="ctr"/>
                      <a:r>
                        <a:rPr lang="es-MX" sz="1000" b="0" i="0" u="none" strike="noStrike" dirty="0">
                          <a:solidFill>
                            <a:srgbClr val="000000"/>
                          </a:solidFill>
                          <a:effectLst/>
                          <a:latin typeface="Arial" panose="020B0604020202020204" pitchFamily="34" charset="0"/>
                        </a:rPr>
                        <a:t> Seguimiento a las sesiones y acuerdos de los Comités Estatal y Municipal de Información Estadística y Geográfica.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000" b="0" i="0" u="none" strike="noStrike">
                          <a:solidFill>
                            <a:srgbClr val="000000"/>
                          </a:solidFill>
                          <a:effectLst/>
                          <a:latin typeface="Arial" panose="020B0604020202020204" pitchFamily="34" charset="0"/>
                        </a:rPr>
                        <a:t> Porcentaje de cumplimiento de las sesiones de los Comités para la homologación, estandarización y validación de la información programados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Arial" panose="020B0604020202020204" pitchFamily="34" charset="0"/>
                        </a:rPr>
                        <a:t> Expediente mensual archivado en el Instituto con el número de sesiones de trabajo para la homologación, estandarización y validación de la información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Arial" panose="020B0604020202020204" pitchFamily="34" charset="0"/>
                        </a:rPr>
                        <a:t> Realización de las sesiones de los comités que permitan el seguimiento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75113873"/>
                  </a:ext>
                </a:extLst>
              </a:tr>
              <a:tr h="187979">
                <a:tc vMerge="1">
                  <a:txBody>
                    <a:bodyPr/>
                    <a:lstStyle/>
                    <a:p>
                      <a:endParaRPr lang="es-MX"/>
                    </a:p>
                  </a:txBody>
                  <a:tcPr/>
                </a:tc>
                <a:tc vMerge="1">
                  <a:txBody>
                    <a:bodyPr/>
                    <a:lstStyle/>
                    <a:p>
                      <a:endParaRPr lang="es-MX"/>
                    </a:p>
                  </a:txBody>
                  <a:tcPr/>
                </a:tc>
                <a:tc>
                  <a:txBody>
                    <a:bodyPr/>
                    <a:lstStyle/>
                    <a:p>
                      <a:pPr algn="ctr" fontAlgn="ctr"/>
                      <a:r>
                        <a:rPr lang="es-MX" sz="1000" b="0" i="0" u="none" strike="noStrike">
                          <a:solidFill>
                            <a:srgbClr val="000000"/>
                          </a:solidFill>
                          <a:effectLst/>
                          <a:latin typeface="Arial" panose="020B0604020202020204" pitchFamily="34" charset="0"/>
                        </a:rPr>
                        <a:t> Porcentaje de acuerdos del Comité de Información Estadística y Geográfica Municipal que cuentan con seguimiento.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Arial" panose="020B0604020202020204" pitchFamily="34" charset="0"/>
                        </a:rPr>
                        <a:t> Informe mensual de seguimiento de las Actas de sesiones dentro de los expedientes anuales del Instituto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Arial" panose="020B0604020202020204" pitchFamily="34" charset="0"/>
                        </a:rPr>
                        <a:t> Realización de las sesiones de los comités que permitan el seguimiento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73273004"/>
                  </a:ext>
                </a:extLst>
              </a:tr>
              <a:tr h="187979">
                <a:tc vMerge="1">
                  <a:txBody>
                    <a:bodyPr/>
                    <a:lstStyle/>
                    <a:p>
                      <a:endParaRPr lang="es-MX"/>
                    </a:p>
                  </a:txBody>
                  <a:tcPr/>
                </a:tc>
                <a:tc vMerge="1">
                  <a:txBody>
                    <a:bodyPr/>
                    <a:lstStyle/>
                    <a:p>
                      <a:endParaRPr lang="es-MX"/>
                    </a:p>
                  </a:txBody>
                  <a:tcPr/>
                </a:tc>
                <a:tc>
                  <a:txBody>
                    <a:bodyPr/>
                    <a:lstStyle/>
                    <a:p>
                      <a:pPr algn="ctr" fontAlgn="ctr"/>
                      <a:r>
                        <a:rPr lang="es-MX" sz="1000" b="0" i="0" u="none" strike="noStrike">
                          <a:solidFill>
                            <a:srgbClr val="000000"/>
                          </a:solidFill>
                          <a:effectLst/>
                          <a:latin typeface="Arial" panose="020B0604020202020204" pitchFamily="34" charset="0"/>
                        </a:rPr>
                        <a:t> Porcentaje de acuerdos del Comité Estatal y de Información Estadística y Geográfica que cuentan con seguimiento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Arial" panose="020B0604020202020204" pitchFamily="34" charset="0"/>
                        </a:rPr>
                        <a:t> Informe mensual de seguimiento de las Actas de sesiones dentro de los expedientes anuales del Instituto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Arial" panose="020B0604020202020204" pitchFamily="34" charset="0"/>
                        </a:rPr>
                        <a:t> Realización de las sesiones de los comités que permitan el seguimiento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88055526"/>
                  </a:ext>
                </a:extLst>
              </a:tr>
              <a:tr h="187979">
                <a:tc vMerge="1">
                  <a:txBody>
                    <a:bodyPr/>
                    <a:lstStyle/>
                    <a:p>
                      <a:endParaRPr lang="es-MX"/>
                    </a:p>
                  </a:txBody>
                  <a:tcPr/>
                </a:tc>
                <a:tc vMerge="1">
                  <a:txBody>
                    <a:bodyPr/>
                    <a:lstStyle/>
                    <a:p>
                      <a:endParaRPr lang="es-MX"/>
                    </a:p>
                  </a:txBody>
                  <a:tcPr/>
                </a:tc>
                <a:tc>
                  <a:txBody>
                    <a:bodyPr/>
                    <a:lstStyle/>
                    <a:p>
                      <a:pPr algn="ctr" fontAlgn="ctr"/>
                      <a:r>
                        <a:rPr lang="es-MX" sz="1000" b="0" i="0" u="none" strike="noStrike">
                          <a:solidFill>
                            <a:srgbClr val="000000"/>
                          </a:solidFill>
                          <a:effectLst/>
                          <a:latin typeface="Arial" panose="020B0604020202020204" pitchFamily="34" charset="0"/>
                        </a:rPr>
                        <a:t> Porcentaje de avance en el Programa Municipal de Información Estadística y Geográfica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Arial" panose="020B0604020202020204" pitchFamily="34" charset="0"/>
                        </a:rPr>
                        <a:t> Información trimestral con el expediente que integra el documento de estudio y proyecto, archivado en el instituto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Arial" panose="020B0604020202020204" pitchFamily="34" charset="0"/>
                        </a:rPr>
                        <a:t> Participación de los integrantes del comité para la elaboración y seguimiento del Programa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62920787"/>
                  </a:ext>
                </a:extLst>
              </a:tr>
              <a:tr h="326795">
                <a:tc vMerge="1">
                  <a:txBody>
                    <a:bodyPr/>
                    <a:lstStyle/>
                    <a:p>
                      <a:endParaRPr lang="es-MX"/>
                    </a:p>
                  </a:txBody>
                  <a:tcPr/>
                </a:tc>
                <a:tc vMerge="1">
                  <a:txBody>
                    <a:bodyPr/>
                    <a:lstStyle/>
                    <a:p>
                      <a:endParaRPr lang="es-MX"/>
                    </a:p>
                  </a:txBody>
                  <a:tcPr/>
                </a:tc>
                <a:tc>
                  <a:txBody>
                    <a:bodyPr/>
                    <a:lstStyle/>
                    <a:p>
                      <a:pPr algn="ctr" fontAlgn="ctr"/>
                      <a:r>
                        <a:rPr lang="es-MX" sz="1000" b="0" i="0" u="none" strike="noStrike">
                          <a:solidFill>
                            <a:srgbClr val="000000"/>
                          </a:solidFill>
                          <a:effectLst/>
                          <a:latin typeface="Arial" panose="020B0604020202020204" pitchFamily="34" charset="0"/>
                        </a:rPr>
                        <a:t> Porcentaje de cumplimiento en el número de capacitaciones programadas a ser impartidas por el INEGI y el IMPLAN al personal municipal para la sistematización de su información y plataformas SIGs (Qgis)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Arial" panose="020B0604020202020204" pitchFamily="34" charset="0"/>
                        </a:rPr>
                        <a:t> Expediente mensual archivado en el Instituto con el número de capacitaciones impartidas al personal municipal y estatal para la sistematización de su información y plataformas SIGs, (Qgis)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Arial" panose="020B0604020202020204" pitchFamily="34" charset="0"/>
                        </a:rPr>
                        <a:t> Disponibilidad de las áreas municipales para recibir las capacitaciones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14094475"/>
                  </a:ext>
                </a:extLst>
              </a:tr>
              <a:tr h="234251">
                <a:tc>
                  <a:txBody>
                    <a:bodyPr/>
                    <a:lstStyle/>
                    <a:p>
                      <a:pPr algn="ctr" fontAlgn="ctr"/>
                      <a:r>
                        <a:rPr lang="es-MX" sz="1000" b="0" i="0" u="none" strike="noStrike">
                          <a:solidFill>
                            <a:srgbClr val="000000"/>
                          </a:solidFill>
                          <a:effectLst/>
                          <a:latin typeface="Arial" panose="020B0604020202020204" pitchFamily="34" charset="0"/>
                        </a:rPr>
                        <a:t>5.5</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000" b="0" i="0" u="none" strike="noStrike">
                          <a:solidFill>
                            <a:srgbClr val="000000"/>
                          </a:solidFill>
                          <a:effectLst/>
                          <a:latin typeface="Arial" panose="020B0604020202020204" pitchFamily="34" charset="0"/>
                        </a:rPr>
                        <a:t> Atención a las solicitudes y asesorías en materia de información estadística y geográfica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000" b="0" i="0" u="none" strike="noStrike">
                          <a:solidFill>
                            <a:srgbClr val="000000"/>
                          </a:solidFill>
                          <a:effectLst/>
                          <a:latin typeface="Arial" panose="020B0604020202020204" pitchFamily="34" charset="0"/>
                        </a:rPr>
                        <a:t> Porcentaje de solicitudes atendidas asesorías en materia de información estadística y geoestadística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Arial" panose="020B0604020202020204" pitchFamily="34" charset="0"/>
                        </a:rPr>
                        <a:t> Expediente mensual archivado en el Instituto con el número de solicitudes atendidas asesorías en materia de información estadística y geoestadística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dirty="0">
                          <a:solidFill>
                            <a:srgbClr val="000000"/>
                          </a:solidFill>
                          <a:effectLst/>
                          <a:latin typeface="Arial" panose="020B0604020202020204" pitchFamily="34" charset="0"/>
                        </a:rPr>
                        <a:t> Que usuarios de la información hagan las solicitudes de información estadística y Geográfica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00702985"/>
                  </a:ext>
                </a:extLst>
              </a:tr>
              <a:tr h="240035">
                <a:tc>
                  <a:txBody>
                    <a:bodyPr/>
                    <a:lstStyle/>
                    <a:p>
                      <a:pPr algn="ctr" fontAlgn="ctr"/>
                      <a:r>
                        <a:rPr lang="es-MX" sz="1000" b="0" i="0" u="none" strike="noStrike">
                          <a:solidFill>
                            <a:srgbClr val="000000"/>
                          </a:solidFill>
                          <a:effectLst/>
                          <a:latin typeface="Arial" panose="020B0604020202020204" pitchFamily="34" charset="0"/>
                        </a:rPr>
                        <a:t>5.6</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000" b="0" i="0" u="none" strike="noStrike">
                          <a:solidFill>
                            <a:srgbClr val="000000"/>
                          </a:solidFill>
                          <a:effectLst/>
                          <a:latin typeface="Arial" panose="020B0604020202020204" pitchFamily="34" charset="0"/>
                        </a:rPr>
                        <a:t> Seguimiento del Índice de Protección Ambiental IPAOT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000" b="0" i="0" u="none" strike="noStrike">
                          <a:solidFill>
                            <a:srgbClr val="000000"/>
                          </a:solidFill>
                          <a:effectLst/>
                          <a:latin typeface="Arial" panose="020B0604020202020204" pitchFamily="34" charset="0"/>
                        </a:rPr>
                        <a:t> Porcentaje de avance en la captura de la información del Índice de Protección Ambiental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Arial" panose="020B0604020202020204" pitchFamily="34" charset="0"/>
                        </a:rPr>
                        <a:t> Expediente mensual archivado en el Instituto con el registro de la información en la Plataforma del Índice de Protección Ambiental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dirty="0">
                          <a:solidFill>
                            <a:srgbClr val="000000"/>
                          </a:solidFill>
                          <a:effectLst/>
                          <a:latin typeface="Arial" panose="020B0604020202020204" pitchFamily="34" charset="0"/>
                        </a:rPr>
                        <a:t> Actualización de la información de las fuentes generadoras  </a:t>
                      </a:r>
                    </a:p>
                  </a:txBody>
                  <a:tcPr marL="2892" marR="2892" marT="28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77330522"/>
                  </a:ext>
                </a:extLst>
              </a:tr>
            </a:tbl>
          </a:graphicData>
        </a:graphic>
      </p:graphicFrame>
    </p:spTree>
    <p:extLst>
      <p:ext uri="{BB962C8B-B14F-4D97-AF65-F5344CB8AC3E}">
        <p14:creationId xmlns:p14="http://schemas.microsoft.com/office/powerpoint/2010/main" val="317355249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10694</TotalTime>
  <Words>4514</Words>
  <Application>Microsoft Office PowerPoint</Application>
  <PresentationFormat>Panorámica</PresentationFormat>
  <Paragraphs>1006</Paragraphs>
  <Slides>35</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35</vt:i4>
      </vt:variant>
    </vt:vector>
  </HeadingPairs>
  <TitlesOfParts>
    <vt:vector size="42" baseType="lpstr">
      <vt:lpstr>Arial</vt:lpstr>
      <vt:lpstr>Arial Narrow</vt:lpstr>
      <vt:lpstr>Calibri</vt:lpstr>
      <vt:lpstr>Century Gothic</vt:lpstr>
      <vt:lpstr>Tahoma</vt:lpstr>
      <vt:lpstr>Times New Roman</vt:lpstr>
      <vt:lpstr>Tema de Office</vt:lpstr>
      <vt:lpstr>Presentación de PowerPoint</vt:lpstr>
      <vt:lpstr>Presentación de PowerPoint</vt:lpstr>
      <vt:lpstr>3. Anteproyecto del presupuesto de egresos 2023.</vt:lpstr>
      <vt:lpstr>Organigrama propuesto 2023</vt:lpstr>
      <vt:lpstr>Presentación de PowerPoint</vt:lpstr>
      <vt:lpstr>Presentación de PowerPoint</vt:lpstr>
      <vt:lpstr>Presentación de PowerPoint</vt:lpstr>
      <vt:lpstr>Presentación de PowerPoint</vt:lpstr>
      <vt:lpstr>Presentación de PowerPoint</vt:lpstr>
      <vt:lpstr>4. Resultados de diagnóstico y planeación participativa para el proyecto PMDUOET.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5. Exhorto del Consejo Consultivo respecto al proyecto PMDUOET dirigido al H. Ayuntamiento.</vt:lpstr>
      <vt:lpstr>5. Asuntos generales.</vt:lpstr>
      <vt:lpstr>Presentación de PowerPoint</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 Municipal de Desarrollo Guanajuato 2013-2038</dc:title>
  <dc:creator>www.intercambiosvirtuales.org</dc:creator>
  <cp:lastModifiedBy>Alfredo</cp:lastModifiedBy>
  <cp:revision>351</cp:revision>
  <cp:lastPrinted>2021-11-24T21:55:43Z</cp:lastPrinted>
  <dcterms:created xsi:type="dcterms:W3CDTF">2013-04-08T15:51:05Z</dcterms:created>
  <dcterms:modified xsi:type="dcterms:W3CDTF">2022-08-24T15:08:27Z</dcterms:modified>
</cp:coreProperties>
</file>