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60" r:id="rId1"/>
  </p:sldMasterIdLst>
  <p:notesMasterIdLst>
    <p:notesMasterId r:id="rId10"/>
  </p:notesMasterIdLst>
  <p:sldIdLst>
    <p:sldId id="341" r:id="rId2"/>
    <p:sldId id="340" r:id="rId3"/>
    <p:sldId id="570" r:id="rId4"/>
    <p:sldId id="621" r:id="rId5"/>
    <p:sldId id="600" r:id="rId6"/>
    <p:sldId id="573" r:id="rId7"/>
    <p:sldId id="285" r:id="rId8"/>
    <p:sldId id="474" r:id="rId9"/>
  </p:sldIdLst>
  <p:sldSz cx="12192000" cy="6858000"/>
  <p:notesSz cx="7086600" cy="93726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standar" initials="E" lastIdx="1" clrIdx="0">
    <p:extLst>
      <p:ext uri="{19B8F6BF-5375-455C-9EA6-DF929625EA0E}">
        <p15:presenceInfo xmlns:p15="http://schemas.microsoft.com/office/powerpoint/2012/main" userId="Estanda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FF66"/>
    <a:srgbClr val="E9EDF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FD0F851-EC5A-4D38-B0AD-8093EC10F338}" styleName="Estilo claro 1 - Acento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9D7B26C5-4107-4FEC-AEDC-1716B250A1EF}" styleName="Estilo claro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p:cViewPr varScale="1">
        <p:scale>
          <a:sx n="68" d="100"/>
          <a:sy n="68" d="100"/>
        </p:scale>
        <p:origin x="780" y="66"/>
      </p:cViewPr>
      <p:guideLst>
        <p:guide orient="horz" pos="2160"/>
        <p:guide pos="384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3070860" cy="468630"/>
          </a:xfrm>
          <a:prstGeom prst="rect">
            <a:avLst/>
          </a:prstGeom>
        </p:spPr>
        <p:txBody>
          <a:bodyPr vert="horz" lIns="94041" tIns="47021" rIns="94041" bIns="47021" rtlCol="0"/>
          <a:lstStyle>
            <a:lvl1pPr algn="l">
              <a:defRPr sz="1300"/>
            </a:lvl1pPr>
          </a:lstStyle>
          <a:p>
            <a:endParaRPr lang="es-ES"/>
          </a:p>
        </p:txBody>
      </p:sp>
      <p:sp>
        <p:nvSpPr>
          <p:cNvPr id="3" name="2 Marcador de fecha"/>
          <p:cNvSpPr>
            <a:spLocks noGrp="1"/>
          </p:cNvSpPr>
          <p:nvPr>
            <p:ph type="dt" idx="1"/>
          </p:nvPr>
        </p:nvSpPr>
        <p:spPr>
          <a:xfrm>
            <a:off x="4014100" y="0"/>
            <a:ext cx="3070860" cy="468630"/>
          </a:xfrm>
          <a:prstGeom prst="rect">
            <a:avLst/>
          </a:prstGeom>
        </p:spPr>
        <p:txBody>
          <a:bodyPr vert="horz" lIns="94041" tIns="47021" rIns="94041" bIns="47021" rtlCol="0"/>
          <a:lstStyle>
            <a:lvl1pPr algn="r">
              <a:defRPr sz="1300"/>
            </a:lvl1pPr>
          </a:lstStyle>
          <a:p>
            <a:fld id="{76273518-A17D-485F-A6C3-BB13037E1DD9}" type="datetimeFigureOut">
              <a:rPr lang="es-ES" smtClean="0"/>
              <a:pPr/>
              <a:t>26/09/2022</a:t>
            </a:fld>
            <a:endParaRPr lang="es-ES"/>
          </a:p>
        </p:txBody>
      </p:sp>
      <p:sp>
        <p:nvSpPr>
          <p:cNvPr id="4" name="3 Marcador de imagen de diapositiva"/>
          <p:cNvSpPr>
            <a:spLocks noGrp="1" noRot="1" noChangeAspect="1"/>
          </p:cNvSpPr>
          <p:nvPr>
            <p:ph type="sldImg" idx="2"/>
          </p:nvPr>
        </p:nvSpPr>
        <p:spPr>
          <a:xfrm>
            <a:off x="419100" y="703263"/>
            <a:ext cx="6248400" cy="3514725"/>
          </a:xfrm>
          <a:prstGeom prst="rect">
            <a:avLst/>
          </a:prstGeom>
          <a:noFill/>
          <a:ln w="12700">
            <a:solidFill>
              <a:prstClr val="black"/>
            </a:solidFill>
          </a:ln>
        </p:spPr>
        <p:txBody>
          <a:bodyPr vert="horz" lIns="94041" tIns="47021" rIns="94041" bIns="47021" rtlCol="0" anchor="ctr"/>
          <a:lstStyle/>
          <a:p>
            <a:endParaRPr lang="es-ES"/>
          </a:p>
        </p:txBody>
      </p:sp>
      <p:sp>
        <p:nvSpPr>
          <p:cNvPr id="5" name="4 Marcador de notas"/>
          <p:cNvSpPr>
            <a:spLocks noGrp="1"/>
          </p:cNvSpPr>
          <p:nvPr>
            <p:ph type="body" sz="quarter" idx="3"/>
          </p:nvPr>
        </p:nvSpPr>
        <p:spPr>
          <a:xfrm>
            <a:off x="708660" y="4451985"/>
            <a:ext cx="5669280" cy="4217670"/>
          </a:xfrm>
          <a:prstGeom prst="rect">
            <a:avLst/>
          </a:prstGeom>
        </p:spPr>
        <p:txBody>
          <a:bodyPr vert="horz" lIns="94041" tIns="47021" rIns="94041" bIns="47021"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5 Marcador de pie de página"/>
          <p:cNvSpPr>
            <a:spLocks noGrp="1"/>
          </p:cNvSpPr>
          <p:nvPr>
            <p:ph type="ftr" sz="quarter" idx="4"/>
          </p:nvPr>
        </p:nvSpPr>
        <p:spPr>
          <a:xfrm>
            <a:off x="0" y="8902344"/>
            <a:ext cx="3070860" cy="468630"/>
          </a:xfrm>
          <a:prstGeom prst="rect">
            <a:avLst/>
          </a:prstGeom>
        </p:spPr>
        <p:txBody>
          <a:bodyPr vert="horz" lIns="94041" tIns="47021" rIns="94041" bIns="47021" rtlCol="0" anchor="b"/>
          <a:lstStyle>
            <a:lvl1pPr algn="l">
              <a:defRPr sz="1300"/>
            </a:lvl1pPr>
          </a:lstStyle>
          <a:p>
            <a:endParaRPr lang="es-ES"/>
          </a:p>
        </p:txBody>
      </p:sp>
      <p:sp>
        <p:nvSpPr>
          <p:cNvPr id="7" name="6 Marcador de número de diapositiva"/>
          <p:cNvSpPr>
            <a:spLocks noGrp="1"/>
          </p:cNvSpPr>
          <p:nvPr>
            <p:ph type="sldNum" sz="quarter" idx="5"/>
          </p:nvPr>
        </p:nvSpPr>
        <p:spPr>
          <a:xfrm>
            <a:off x="4014100" y="8902344"/>
            <a:ext cx="3070860" cy="468630"/>
          </a:xfrm>
          <a:prstGeom prst="rect">
            <a:avLst/>
          </a:prstGeom>
        </p:spPr>
        <p:txBody>
          <a:bodyPr vert="horz" lIns="94041" tIns="47021" rIns="94041" bIns="47021" rtlCol="0" anchor="b"/>
          <a:lstStyle>
            <a:lvl1pPr algn="r">
              <a:defRPr sz="1300"/>
            </a:lvl1pPr>
          </a:lstStyle>
          <a:p>
            <a:fld id="{49C948C7-16C1-460B-B0BC-C631F16BD5AE}" type="slidenum">
              <a:rPr lang="es-ES" smtClean="0"/>
              <a:pPr/>
              <a:t>‹Nº›</a:t>
            </a:fld>
            <a:endParaRPr lang="es-ES"/>
          </a:p>
        </p:txBody>
      </p:sp>
    </p:spTree>
    <p:extLst>
      <p:ext uri="{BB962C8B-B14F-4D97-AF65-F5344CB8AC3E}">
        <p14:creationId xmlns:p14="http://schemas.microsoft.com/office/powerpoint/2010/main" val="19612923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914400" y="2130426"/>
            <a:ext cx="10363200" cy="1470025"/>
          </a:xfrm>
        </p:spPr>
        <p:txBody>
          <a:bodyPr/>
          <a:lstStyle/>
          <a:p>
            <a:r>
              <a:rPr lang="es-ES"/>
              <a:t>Haga clic para modificar el estilo de título del patrón</a:t>
            </a:r>
          </a:p>
        </p:txBody>
      </p:sp>
      <p:sp>
        <p:nvSpPr>
          <p:cNvPr id="3" name="2 Subtítulo"/>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p>
        </p:txBody>
      </p:sp>
      <p:sp>
        <p:nvSpPr>
          <p:cNvPr id="4" name="3 Marcador de fecha"/>
          <p:cNvSpPr>
            <a:spLocks noGrp="1"/>
          </p:cNvSpPr>
          <p:nvPr>
            <p:ph type="dt" sz="half" idx="10"/>
          </p:nvPr>
        </p:nvSpPr>
        <p:spPr/>
        <p:txBody>
          <a:bodyPr/>
          <a:lstStyle/>
          <a:p>
            <a:fld id="{4437C192-FC3F-407D-B091-DB6DE1E73762}" type="datetimeFigureOut">
              <a:rPr lang="es-ES" smtClean="0"/>
              <a:pPr/>
              <a:t>26/09/2022</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440EBA3A-B4D9-467A-A1B9-1E3EBD258D46}" type="slidenum">
              <a:rPr lang="es-ES" smtClean="0"/>
              <a:pPr/>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4437C192-FC3F-407D-B091-DB6DE1E73762}" type="datetimeFigureOut">
              <a:rPr lang="es-ES" smtClean="0"/>
              <a:pPr/>
              <a:t>26/09/2022</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440EBA3A-B4D9-467A-A1B9-1E3EBD258D46}" type="slidenum">
              <a:rPr lang="es-ES" smtClean="0"/>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8839200" y="274639"/>
            <a:ext cx="2743200" cy="5851525"/>
          </a:xfrm>
        </p:spPr>
        <p:txBody>
          <a:bodyPr vert="eaVert"/>
          <a:lstStyle/>
          <a:p>
            <a:r>
              <a:rPr lang="es-ES"/>
              <a:t>Haga clic para modificar el estilo de título del patrón</a:t>
            </a:r>
          </a:p>
        </p:txBody>
      </p:sp>
      <p:sp>
        <p:nvSpPr>
          <p:cNvPr id="3" name="2 Marcador de texto vertical"/>
          <p:cNvSpPr>
            <a:spLocks noGrp="1"/>
          </p:cNvSpPr>
          <p:nvPr>
            <p:ph type="body" orient="vert" idx="1"/>
          </p:nvPr>
        </p:nvSpPr>
        <p:spPr>
          <a:xfrm>
            <a:off x="609600" y="274639"/>
            <a:ext cx="80264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4437C192-FC3F-407D-B091-DB6DE1E73762}" type="datetimeFigureOut">
              <a:rPr lang="es-ES" smtClean="0"/>
              <a:pPr/>
              <a:t>26/09/2022</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440EBA3A-B4D9-467A-A1B9-1E3EBD258D46}" type="slidenum">
              <a:rPr lang="es-ES" smtClean="0"/>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4437C192-FC3F-407D-B091-DB6DE1E73762}" type="datetimeFigureOut">
              <a:rPr lang="es-ES" smtClean="0"/>
              <a:pPr/>
              <a:t>26/09/2022</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440EBA3A-B4D9-467A-A1B9-1E3EBD258D46}" type="slidenum">
              <a:rPr lang="es-ES" smtClean="0"/>
              <a:pPr/>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963084" y="4406901"/>
            <a:ext cx="10363200" cy="1362075"/>
          </a:xfrm>
        </p:spPr>
        <p:txBody>
          <a:bodyPr anchor="t"/>
          <a:lstStyle>
            <a:lvl1pPr algn="l">
              <a:defRPr sz="4000" b="1" cap="all"/>
            </a:lvl1pPr>
          </a:lstStyle>
          <a:p>
            <a:r>
              <a:rPr lang="es-ES"/>
              <a:t>Haga clic para modificar el estilo de título del patrón</a:t>
            </a:r>
          </a:p>
        </p:txBody>
      </p:sp>
      <p:sp>
        <p:nvSpPr>
          <p:cNvPr id="3" name="2 Marcador de texto"/>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fld id="{4437C192-FC3F-407D-B091-DB6DE1E73762}" type="datetimeFigureOut">
              <a:rPr lang="es-ES" smtClean="0"/>
              <a:pPr/>
              <a:t>26/09/2022</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440EBA3A-B4D9-467A-A1B9-1E3EBD258D46}" type="slidenum">
              <a:rPr lang="es-ES" smtClean="0"/>
              <a:pPr/>
              <a:t>‹Nº›</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contenido"/>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fecha"/>
          <p:cNvSpPr>
            <a:spLocks noGrp="1"/>
          </p:cNvSpPr>
          <p:nvPr>
            <p:ph type="dt" sz="half" idx="10"/>
          </p:nvPr>
        </p:nvSpPr>
        <p:spPr/>
        <p:txBody>
          <a:bodyPr/>
          <a:lstStyle/>
          <a:p>
            <a:fld id="{4437C192-FC3F-407D-B091-DB6DE1E73762}" type="datetimeFigureOut">
              <a:rPr lang="es-ES" smtClean="0"/>
              <a:pPr/>
              <a:t>26/09/2022</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440EBA3A-B4D9-467A-A1B9-1E3EBD258D46}" type="slidenum">
              <a:rPr lang="es-ES" smtClean="0"/>
              <a:pPr/>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p>
        </p:txBody>
      </p:sp>
      <p:sp>
        <p:nvSpPr>
          <p:cNvPr id="3" name="2 Marcador de texto"/>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texto"/>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6 Marcador de fecha"/>
          <p:cNvSpPr>
            <a:spLocks noGrp="1"/>
          </p:cNvSpPr>
          <p:nvPr>
            <p:ph type="dt" sz="half" idx="10"/>
          </p:nvPr>
        </p:nvSpPr>
        <p:spPr/>
        <p:txBody>
          <a:bodyPr/>
          <a:lstStyle/>
          <a:p>
            <a:fld id="{4437C192-FC3F-407D-B091-DB6DE1E73762}" type="datetimeFigureOut">
              <a:rPr lang="es-ES" smtClean="0"/>
              <a:pPr/>
              <a:t>26/09/2022</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440EBA3A-B4D9-467A-A1B9-1E3EBD258D46}" type="slidenum">
              <a:rPr lang="es-ES" smtClean="0"/>
              <a:pPr/>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fecha"/>
          <p:cNvSpPr>
            <a:spLocks noGrp="1"/>
          </p:cNvSpPr>
          <p:nvPr>
            <p:ph type="dt" sz="half" idx="10"/>
          </p:nvPr>
        </p:nvSpPr>
        <p:spPr/>
        <p:txBody>
          <a:bodyPr/>
          <a:lstStyle/>
          <a:p>
            <a:fld id="{4437C192-FC3F-407D-B091-DB6DE1E73762}" type="datetimeFigureOut">
              <a:rPr lang="es-ES" smtClean="0"/>
              <a:pPr/>
              <a:t>26/09/2022</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440EBA3A-B4D9-467A-A1B9-1E3EBD258D46}" type="slidenum">
              <a:rPr lang="es-ES" smtClean="0"/>
              <a:pPr/>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4437C192-FC3F-407D-B091-DB6DE1E73762}" type="datetimeFigureOut">
              <a:rPr lang="es-ES" smtClean="0"/>
              <a:pPr/>
              <a:t>26/09/2022</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440EBA3A-B4D9-467A-A1B9-1E3EBD258D46}" type="slidenum">
              <a:rPr lang="es-ES" smtClean="0"/>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09601" y="273050"/>
            <a:ext cx="4011084" cy="1162050"/>
          </a:xfrm>
        </p:spPr>
        <p:txBody>
          <a:bodyPr anchor="b"/>
          <a:lstStyle>
            <a:lvl1pPr algn="l">
              <a:defRPr sz="2000" b="1"/>
            </a:lvl1pPr>
          </a:lstStyle>
          <a:p>
            <a:r>
              <a:rPr lang="es-ES"/>
              <a:t>Haga clic para modificar el estilo de título del patrón</a:t>
            </a:r>
          </a:p>
        </p:txBody>
      </p:sp>
      <p:sp>
        <p:nvSpPr>
          <p:cNvPr id="3" name="2 Marcador de contenido"/>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texto"/>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4437C192-FC3F-407D-B091-DB6DE1E73762}" type="datetimeFigureOut">
              <a:rPr lang="es-ES" smtClean="0"/>
              <a:pPr/>
              <a:t>26/09/2022</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440EBA3A-B4D9-467A-A1B9-1E3EBD258D46}" type="slidenum">
              <a:rPr lang="es-ES" smtClean="0"/>
              <a:pPr/>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2389717" y="4800600"/>
            <a:ext cx="7315200" cy="566738"/>
          </a:xfrm>
        </p:spPr>
        <p:txBody>
          <a:bodyPr anchor="b"/>
          <a:lstStyle>
            <a:lvl1pPr algn="l">
              <a:defRPr sz="2000" b="1"/>
            </a:lvl1pPr>
          </a:lstStyle>
          <a:p>
            <a:r>
              <a:rPr lang="es-ES"/>
              <a:t>Haga clic para modificar el estilo de título del patrón</a:t>
            </a:r>
          </a:p>
        </p:txBody>
      </p:sp>
      <p:sp>
        <p:nvSpPr>
          <p:cNvPr id="3" name="2 Marcador de posición de imagen"/>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4437C192-FC3F-407D-B091-DB6DE1E73762}" type="datetimeFigureOut">
              <a:rPr lang="es-ES" smtClean="0"/>
              <a:pPr/>
              <a:t>26/09/2022</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440EBA3A-B4D9-467A-A1B9-1E3EBD258D46}" type="slidenum">
              <a:rPr lang="es-ES" smtClean="0"/>
              <a:pPr/>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2 Marcador de texto"/>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437C192-FC3F-407D-B091-DB6DE1E73762}" type="datetimeFigureOut">
              <a:rPr lang="es-ES" smtClean="0"/>
              <a:pPr/>
              <a:t>26/09/2022</a:t>
            </a:fld>
            <a:endParaRPr lang="es-ES"/>
          </a:p>
        </p:txBody>
      </p:sp>
      <p:sp>
        <p:nvSpPr>
          <p:cNvPr id="5" name="4 Marcador de pie de página"/>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0EBA3A-B4D9-467A-A1B9-1E3EBD258D46}" type="slidenum">
              <a:rPr lang="es-ES" smtClean="0"/>
              <a:pPr/>
              <a:t>‹Nº›</a:t>
            </a:fld>
            <a:endParaRPr lang="es-E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7.png"/><Relationship Id="rId7" Type="http://schemas.openxmlformats.org/officeDocument/2006/relationships/image" Target="../media/image9.png"/><Relationship Id="rId2" Type="http://schemas.openxmlformats.org/officeDocument/2006/relationships/image" Target="../media/image6.jpeg"/><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8.png"/><Relationship Id="rId10" Type="http://schemas.microsoft.com/office/2007/relationships/hdphoto" Target="../media/hdphoto4.wdp"/><Relationship Id="rId4" Type="http://schemas.microsoft.com/office/2007/relationships/hdphoto" Target="../media/hdphoto1.wdp"/><Relationship Id="rId9"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7E3BEE9C-E63A-4DC7-85BC-342D6CDDFC79}"/>
              </a:ext>
            </a:extLst>
          </p:cNvPr>
          <p:cNvSpPr/>
          <p:nvPr/>
        </p:nvSpPr>
        <p:spPr>
          <a:xfrm>
            <a:off x="1763358" y="1431067"/>
            <a:ext cx="8910736" cy="2123658"/>
          </a:xfrm>
          <a:prstGeom prst="rect">
            <a:avLst/>
          </a:prstGeom>
        </p:spPr>
        <p:txBody>
          <a:bodyPr wrap="square">
            <a:spAutoFit/>
          </a:bodyPr>
          <a:lstStyle/>
          <a:p>
            <a:pPr marL="457200" algn="ctr"/>
            <a:r>
              <a:rPr lang="es-ES" sz="4400" dirty="0">
                <a:solidFill>
                  <a:srgbClr val="222222"/>
                </a:solidFill>
                <a:latin typeface="Century Gothic" panose="020B0502020202020204" pitchFamily="34" charset="0"/>
              </a:rPr>
              <a:t>Séptima Sesión Ordinaria</a:t>
            </a:r>
          </a:p>
          <a:p>
            <a:pPr marL="457200" algn="ctr"/>
            <a:r>
              <a:rPr lang="es-ES" sz="4400" dirty="0">
                <a:solidFill>
                  <a:srgbClr val="222222"/>
                </a:solidFill>
                <a:latin typeface="Century Gothic" panose="020B0502020202020204" pitchFamily="34" charset="0"/>
              </a:rPr>
              <a:t>Junta Directiva</a:t>
            </a:r>
          </a:p>
          <a:p>
            <a:pPr marL="457200" algn="ctr"/>
            <a:r>
              <a:rPr lang="es-ES" sz="4400" dirty="0">
                <a:solidFill>
                  <a:srgbClr val="222222"/>
                </a:solidFill>
                <a:latin typeface="Century Gothic" panose="020B0502020202020204" pitchFamily="34" charset="0"/>
              </a:rPr>
              <a:t>Implan Guanajuato</a:t>
            </a:r>
          </a:p>
        </p:txBody>
      </p:sp>
      <p:sp>
        <p:nvSpPr>
          <p:cNvPr id="5" name="Rectángulo 4">
            <a:extLst>
              <a:ext uri="{FF2B5EF4-FFF2-40B4-BE49-F238E27FC236}">
                <a16:creationId xmlns:a16="http://schemas.microsoft.com/office/drawing/2014/main" id="{331B8B14-1A4D-4965-860C-9ABD5C325292}"/>
              </a:ext>
            </a:extLst>
          </p:cNvPr>
          <p:cNvSpPr/>
          <p:nvPr/>
        </p:nvSpPr>
        <p:spPr>
          <a:xfrm>
            <a:off x="1783060" y="4365104"/>
            <a:ext cx="8604448" cy="553998"/>
          </a:xfrm>
          <a:prstGeom prst="rect">
            <a:avLst/>
          </a:prstGeom>
        </p:spPr>
        <p:txBody>
          <a:bodyPr wrap="square">
            <a:spAutoFit/>
          </a:bodyPr>
          <a:lstStyle/>
          <a:p>
            <a:pPr marL="457200" algn="ctr"/>
            <a:r>
              <a:rPr lang="es-ES" sz="3000" dirty="0">
                <a:solidFill>
                  <a:srgbClr val="222222"/>
                </a:solidFill>
                <a:latin typeface="Century Gothic" panose="020B0502020202020204" pitchFamily="34" charset="0"/>
              </a:rPr>
              <a:t>29 de septiembre de 2022</a:t>
            </a:r>
          </a:p>
        </p:txBody>
      </p:sp>
      <p:pic>
        <p:nvPicPr>
          <p:cNvPr id="8" name="Imagen 7">
            <a:extLst>
              <a:ext uri="{FF2B5EF4-FFF2-40B4-BE49-F238E27FC236}">
                <a16:creationId xmlns:a16="http://schemas.microsoft.com/office/drawing/2014/main" id="{6F9A2949-BEC0-59E7-563F-705B6C1AF94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309413"/>
            <a:ext cx="1581150" cy="1581150"/>
          </a:xfrm>
          <a:prstGeom prst="rect">
            <a:avLst/>
          </a:prstGeom>
        </p:spPr>
      </p:pic>
      <p:pic>
        <p:nvPicPr>
          <p:cNvPr id="9" name="Imagen 8">
            <a:extLst>
              <a:ext uri="{FF2B5EF4-FFF2-40B4-BE49-F238E27FC236}">
                <a16:creationId xmlns:a16="http://schemas.microsoft.com/office/drawing/2014/main" id="{0002CA00-8202-3740-A4DE-091006C07DB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76749" y="6035301"/>
            <a:ext cx="1560576" cy="652272"/>
          </a:xfrm>
          <a:prstGeom prst="rect">
            <a:avLst/>
          </a:prstGeom>
        </p:spPr>
      </p:pic>
    </p:spTree>
    <p:extLst>
      <p:ext uri="{BB962C8B-B14F-4D97-AF65-F5344CB8AC3E}">
        <p14:creationId xmlns:p14="http://schemas.microsoft.com/office/powerpoint/2010/main" val="42305057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DD59D04D-2B56-47AB-94AB-C6EA859EF223}"/>
              </a:ext>
            </a:extLst>
          </p:cNvPr>
          <p:cNvSpPr/>
          <p:nvPr/>
        </p:nvSpPr>
        <p:spPr>
          <a:xfrm>
            <a:off x="1271464" y="332656"/>
            <a:ext cx="8604448" cy="584775"/>
          </a:xfrm>
          <a:prstGeom prst="rect">
            <a:avLst/>
          </a:prstGeom>
        </p:spPr>
        <p:txBody>
          <a:bodyPr wrap="square">
            <a:spAutoFit/>
          </a:bodyPr>
          <a:lstStyle/>
          <a:p>
            <a:pPr marL="457200" algn="ctr"/>
            <a:r>
              <a:rPr lang="es-ES" sz="3200" b="1" dirty="0">
                <a:solidFill>
                  <a:srgbClr val="222222"/>
                </a:solidFill>
                <a:latin typeface="Century Gothic" panose="020B0502020202020204" pitchFamily="34" charset="0"/>
              </a:rPr>
              <a:t>ORDEN DEL DÍA</a:t>
            </a:r>
          </a:p>
        </p:txBody>
      </p:sp>
      <p:sp>
        <p:nvSpPr>
          <p:cNvPr id="5" name="Rectángulo 4">
            <a:extLst>
              <a:ext uri="{FF2B5EF4-FFF2-40B4-BE49-F238E27FC236}">
                <a16:creationId xmlns:a16="http://schemas.microsoft.com/office/drawing/2014/main" id="{E929315D-105B-4274-957D-5C6B107007C7}"/>
              </a:ext>
            </a:extLst>
          </p:cNvPr>
          <p:cNvSpPr/>
          <p:nvPr/>
        </p:nvSpPr>
        <p:spPr>
          <a:xfrm>
            <a:off x="1576739" y="1283563"/>
            <a:ext cx="9902618" cy="4713598"/>
          </a:xfrm>
          <a:prstGeom prst="rect">
            <a:avLst/>
          </a:prstGeom>
        </p:spPr>
        <p:txBody>
          <a:bodyPr wrap="square">
            <a:spAutoFit/>
          </a:bodyPr>
          <a:lstStyle/>
          <a:p>
            <a:pPr lvl="0" algn="just">
              <a:lnSpc>
                <a:spcPct val="115000"/>
              </a:lnSpc>
            </a:pPr>
            <a:r>
              <a:rPr lang="es-ES" sz="2200" dirty="0">
                <a:solidFill>
                  <a:srgbClr val="3C4043"/>
                </a:solidFill>
                <a:latin typeface="Century Gothic" panose="020B0502020202020204" pitchFamily="34" charset="0"/>
              </a:rPr>
              <a:t>1. Pase de lista y declaratoria de quórum.	</a:t>
            </a:r>
            <a:endParaRPr lang="es-MX" sz="2200" dirty="0">
              <a:solidFill>
                <a:srgbClr val="3C4043"/>
              </a:solidFill>
              <a:latin typeface="Century Gothic" panose="020B0502020202020204" pitchFamily="34" charset="0"/>
            </a:endParaRPr>
          </a:p>
          <a:p>
            <a:pPr lvl="0" algn="just">
              <a:lnSpc>
                <a:spcPct val="115000"/>
              </a:lnSpc>
            </a:pPr>
            <a:r>
              <a:rPr lang="es-ES" sz="2200" dirty="0">
                <a:solidFill>
                  <a:srgbClr val="3C4043"/>
                </a:solidFill>
                <a:latin typeface="Century Gothic" panose="020B0502020202020204" pitchFamily="34" charset="0"/>
              </a:rPr>
              <a:t>2. Dispensa de la lectura y, en su caso, aprobación del proyecto de orden del día.</a:t>
            </a:r>
            <a:endParaRPr lang="es-MX" sz="2200" dirty="0">
              <a:solidFill>
                <a:srgbClr val="3C4043"/>
              </a:solidFill>
              <a:latin typeface="Century Gothic" panose="020B0502020202020204" pitchFamily="34" charset="0"/>
            </a:endParaRPr>
          </a:p>
          <a:p>
            <a:pPr lvl="0" algn="just">
              <a:lnSpc>
                <a:spcPct val="115000"/>
              </a:lnSpc>
            </a:pPr>
            <a:r>
              <a:rPr lang="es-ES" sz="2200" dirty="0">
                <a:solidFill>
                  <a:srgbClr val="3C4043"/>
                </a:solidFill>
                <a:latin typeface="Century Gothic" panose="020B0502020202020204" pitchFamily="34" charset="0"/>
              </a:rPr>
              <a:t>3. Dispensa de la lectura y, en su caso, aprobación del acta de la Sexta Sesión Ordinaria 2022 de la Junta Directiva, celebrada el 25 de agosto de 2022.</a:t>
            </a:r>
            <a:endParaRPr lang="es-MX" sz="2200" dirty="0">
              <a:solidFill>
                <a:srgbClr val="3C4043"/>
              </a:solidFill>
              <a:latin typeface="Century Gothic" panose="020B0502020202020204" pitchFamily="34" charset="0"/>
            </a:endParaRPr>
          </a:p>
          <a:p>
            <a:pPr lvl="0" algn="just">
              <a:lnSpc>
                <a:spcPct val="115000"/>
              </a:lnSpc>
            </a:pPr>
            <a:r>
              <a:rPr lang="es-ES" sz="2200" dirty="0">
                <a:solidFill>
                  <a:srgbClr val="3C4043"/>
                </a:solidFill>
                <a:latin typeface="Century Gothic" panose="020B0502020202020204" pitchFamily="34" charset="0"/>
              </a:rPr>
              <a:t>4. Nombramiento del Director General en los términos de los artículos 12 y 36 bis del Reglamento del Instituto Municipal de Planeación de Guanajuato, </a:t>
            </a:r>
            <a:r>
              <a:rPr lang="es-ES" sz="2200" dirty="0" err="1">
                <a:solidFill>
                  <a:srgbClr val="3C4043"/>
                </a:solidFill>
                <a:latin typeface="Century Gothic" panose="020B0502020202020204" pitchFamily="34" charset="0"/>
              </a:rPr>
              <a:t>Gto</a:t>
            </a:r>
            <a:r>
              <a:rPr lang="es-ES" sz="2200" dirty="0">
                <a:solidFill>
                  <a:srgbClr val="3C4043"/>
                </a:solidFill>
                <a:latin typeface="Century Gothic" panose="020B0502020202020204" pitchFamily="34" charset="0"/>
              </a:rPr>
              <a:t>.</a:t>
            </a:r>
            <a:endParaRPr lang="es-MX" sz="2200" dirty="0">
              <a:solidFill>
                <a:srgbClr val="3C4043"/>
              </a:solidFill>
              <a:latin typeface="Century Gothic" panose="020B0502020202020204" pitchFamily="34" charset="0"/>
            </a:endParaRPr>
          </a:p>
          <a:p>
            <a:pPr lvl="0" algn="just">
              <a:lnSpc>
                <a:spcPct val="115000"/>
              </a:lnSpc>
            </a:pPr>
            <a:r>
              <a:rPr lang="es-ES" sz="2200" dirty="0">
                <a:solidFill>
                  <a:srgbClr val="3C4043"/>
                </a:solidFill>
                <a:latin typeface="Century Gothic" panose="020B0502020202020204" pitchFamily="34" charset="0"/>
              </a:rPr>
              <a:t>5. Asuntos generales.</a:t>
            </a:r>
            <a:endParaRPr lang="es-MX" sz="2200" dirty="0">
              <a:solidFill>
                <a:srgbClr val="3C4043"/>
              </a:solidFill>
              <a:latin typeface="Century Gothic" panose="020B0502020202020204" pitchFamily="34" charset="0"/>
            </a:endParaRPr>
          </a:p>
          <a:p>
            <a:pPr lvl="0" algn="just">
              <a:lnSpc>
                <a:spcPct val="115000"/>
              </a:lnSpc>
            </a:pPr>
            <a:r>
              <a:rPr lang="es-ES" sz="2200" dirty="0">
                <a:solidFill>
                  <a:srgbClr val="3C4043"/>
                </a:solidFill>
                <a:latin typeface="Century Gothic" panose="020B0502020202020204" pitchFamily="34" charset="0"/>
              </a:rPr>
              <a:t>6. Clausura.</a:t>
            </a:r>
            <a:endParaRPr lang="es-MX" sz="2200" dirty="0">
              <a:solidFill>
                <a:srgbClr val="3C4043"/>
              </a:solidFill>
              <a:latin typeface="Century Gothic" panose="020B0502020202020204" pitchFamily="34" charset="0"/>
            </a:endParaRPr>
          </a:p>
          <a:p>
            <a:pPr algn="just"/>
            <a:endParaRPr lang="es-MX" sz="2200" dirty="0">
              <a:solidFill>
                <a:srgbClr val="3C4043"/>
              </a:solidFill>
              <a:latin typeface="Century Gothic" panose="020B0502020202020204" pitchFamily="34" charset="0"/>
            </a:endParaRPr>
          </a:p>
        </p:txBody>
      </p:sp>
      <p:pic>
        <p:nvPicPr>
          <p:cNvPr id="8" name="Imagen 7">
            <a:extLst>
              <a:ext uri="{FF2B5EF4-FFF2-40B4-BE49-F238E27FC236}">
                <a16:creationId xmlns:a16="http://schemas.microsoft.com/office/drawing/2014/main" id="{86D23733-BEC3-DA90-3AEE-0B6CF332B97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309413"/>
            <a:ext cx="1581150" cy="1581150"/>
          </a:xfrm>
          <a:prstGeom prst="rect">
            <a:avLst/>
          </a:prstGeom>
        </p:spPr>
      </p:pic>
      <p:pic>
        <p:nvPicPr>
          <p:cNvPr id="9" name="Imagen 8">
            <a:extLst>
              <a:ext uri="{FF2B5EF4-FFF2-40B4-BE49-F238E27FC236}">
                <a16:creationId xmlns:a16="http://schemas.microsoft.com/office/drawing/2014/main" id="{FE649B1F-FB67-1FC1-680B-C4A1B916C9A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76749" y="6035301"/>
            <a:ext cx="1560576" cy="652272"/>
          </a:xfrm>
          <a:prstGeom prst="rect">
            <a:avLst/>
          </a:prstGeom>
        </p:spPr>
      </p:pic>
    </p:spTree>
    <p:extLst>
      <p:ext uri="{BB962C8B-B14F-4D97-AF65-F5344CB8AC3E}">
        <p14:creationId xmlns:p14="http://schemas.microsoft.com/office/powerpoint/2010/main" val="22596695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801D488-E94C-4A21-A12B-6CA9437A017C}"/>
              </a:ext>
            </a:extLst>
          </p:cNvPr>
          <p:cNvSpPr>
            <a:spLocks noGrp="1"/>
          </p:cNvSpPr>
          <p:nvPr>
            <p:ph type="ctrTitle"/>
          </p:nvPr>
        </p:nvSpPr>
        <p:spPr>
          <a:xfrm>
            <a:off x="1199456" y="1988841"/>
            <a:ext cx="10081120" cy="2450057"/>
          </a:xfrm>
        </p:spPr>
        <p:txBody>
          <a:bodyPr>
            <a:noAutofit/>
          </a:bodyPr>
          <a:lstStyle/>
          <a:p>
            <a:r>
              <a:rPr lang="es-ES" sz="3600" dirty="0">
                <a:solidFill>
                  <a:srgbClr val="3C4043"/>
                </a:solidFill>
                <a:latin typeface="Century Gothic" panose="020B0502020202020204" pitchFamily="34" charset="0"/>
              </a:rPr>
              <a:t>4. Nombramiento del Director General en los términos de los artículos 12 y 36 bis del Reglamento del Instituto Municipal de Planeación de Guanajuato, </a:t>
            </a:r>
            <a:r>
              <a:rPr lang="es-ES" sz="3600" dirty="0" err="1">
                <a:solidFill>
                  <a:srgbClr val="3C4043"/>
                </a:solidFill>
                <a:latin typeface="Century Gothic" panose="020B0502020202020204" pitchFamily="34" charset="0"/>
              </a:rPr>
              <a:t>Gto</a:t>
            </a:r>
            <a:r>
              <a:rPr lang="es-ES" sz="3600" dirty="0">
                <a:solidFill>
                  <a:srgbClr val="3C4043"/>
                </a:solidFill>
                <a:latin typeface="Century Gothic" panose="020B0502020202020204" pitchFamily="34" charset="0"/>
              </a:rPr>
              <a:t>.</a:t>
            </a:r>
            <a:endParaRPr lang="es-MX" sz="3600" dirty="0">
              <a:solidFill>
                <a:srgbClr val="3C4043"/>
              </a:solidFill>
              <a:latin typeface="Century Gothic" panose="020B0502020202020204" pitchFamily="34" charset="0"/>
            </a:endParaRPr>
          </a:p>
        </p:txBody>
      </p:sp>
      <p:pic>
        <p:nvPicPr>
          <p:cNvPr id="6" name="Imagen 5">
            <a:extLst>
              <a:ext uri="{FF2B5EF4-FFF2-40B4-BE49-F238E27FC236}">
                <a16:creationId xmlns:a16="http://schemas.microsoft.com/office/drawing/2014/main" id="{B73F74B3-6868-CE7A-51EF-3B21F00450A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309413"/>
            <a:ext cx="1581150" cy="1581150"/>
          </a:xfrm>
          <a:prstGeom prst="rect">
            <a:avLst/>
          </a:prstGeom>
        </p:spPr>
      </p:pic>
      <p:pic>
        <p:nvPicPr>
          <p:cNvPr id="8" name="Imagen 7">
            <a:extLst>
              <a:ext uri="{FF2B5EF4-FFF2-40B4-BE49-F238E27FC236}">
                <a16:creationId xmlns:a16="http://schemas.microsoft.com/office/drawing/2014/main" id="{256B0F93-4801-C747-9926-FE6EFEF81E2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76749" y="6035301"/>
            <a:ext cx="1560576" cy="652272"/>
          </a:xfrm>
          <a:prstGeom prst="rect">
            <a:avLst/>
          </a:prstGeom>
        </p:spPr>
      </p:pic>
    </p:spTree>
    <p:extLst>
      <p:ext uri="{BB962C8B-B14F-4D97-AF65-F5344CB8AC3E}">
        <p14:creationId xmlns:p14="http://schemas.microsoft.com/office/powerpoint/2010/main" val="15606102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1 Título"/>
          <p:cNvSpPr>
            <a:spLocks noGrp="1"/>
          </p:cNvSpPr>
          <p:nvPr>
            <p:ph type="title"/>
          </p:nvPr>
        </p:nvSpPr>
        <p:spPr>
          <a:xfrm>
            <a:off x="2567608" y="197768"/>
            <a:ext cx="6696744" cy="1143000"/>
          </a:xfrm>
        </p:spPr>
        <p:txBody>
          <a:bodyPr>
            <a:normAutofit/>
          </a:bodyPr>
          <a:lstStyle/>
          <a:p>
            <a:r>
              <a:rPr lang="es-ES" sz="3600" b="1" dirty="0">
                <a:latin typeface="Century Gothic" pitchFamily="34" charset="0"/>
                <a:cs typeface="Calibri" pitchFamily="34" charset="0"/>
              </a:rPr>
              <a:t>Antecedente</a:t>
            </a:r>
            <a:endParaRPr lang="es-MX" sz="3600" b="1" dirty="0">
              <a:latin typeface="Century Gothic" pitchFamily="34" charset="0"/>
              <a:cs typeface="Calibri" pitchFamily="34" charset="0"/>
            </a:endParaRPr>
          </a:p>
        </p:txBody>
      </p:sp>
      <p:sp>
        <p:nvSpPr>
          <p:cNvPr id="12" name="1 Título"/>
          <p:cNvSpPr txBox="1">
            <a:spLocks/>
          </p:cNvSpPr>
          <p:nvPr/>
        </p:nvSpPr>
        <p:spPr>
          <a:xfrm>
            <a:off x="1148468" y="836116"/>
            <a:ext cx="10009112" cy="4824536"/>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s-MX" sz="2000" dirty="0">
              <a:latin typeface="Century Gothic" pitchFamily="34" charset="0"/>
              <a:cs typeface="Calibri" pitchFamily="34" charset="0"/>
            </a:endParaRPr>
          </a:p>
        </p:txBody>
      </p:sp>
      <p:pic>
        <p:nvPicPr>
          <p:cNvPr id="7" name="Imagen 6">
            <a:extLst>
              <a:ext uri="{FF2B5EF4-FFF2-40B4-BE49-F238E27FC236}">
                <a16:creationId xmlns:a16="http://schemas.microsoft.com/office/drawing/2014/main" id="{7ED60EC0-7763-4A72-B1DD-BF6A4C4E12A7}"/>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35330" y="5984031"/>
            <a:ext cx="1444501" cy="573405"/>
          </a:xfrm>
          <a:prstGeom prst="rect">
            <a:avLst/>
          </a:prstGeom>
          <a:noFill/>
        </p:spPr>
      </p:pic>
      <p:pic>
        <p:nvPicPr>
          <p:cNvPr id="6" name="Imagen 5">
            <a:extLst>
              <a:ext uri="{FF2B5EF4-FFF2-40B4-BE49-F238E27FC236}">
                <a16:creationId xmlns:a16="http://schemas.microsoft.com/office/drawing/2014/main" id="{C98AEEDA-E273-7669-3E95-378DEF178F1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301208"/>
            <a:ext cx="1556792" cy="1556792"/>
          </a:xfrm>
          <a:prstGeom prst="rect">
            <a:avLst/>
          </a:prstGeom>
        </p:spPr>
      </p:pic>
      <p:sp>
        <p:nvSpPr>
          <p:cNvPr id="8" name="1 Título">
            <a:extLst>
              <a:ext uri="{FF2B5EF4-FFF2-40B4-BE49-F238E27FC236}">
                <a16:creationId xmlns:a16="http://schemas.microsoft.com/office/drawing/2014/main" id="{D013FBD2-B0FC-7438-E0E8-06E5FDE19012}"/>
              </a:ext>
            </a:extLst>
          </p:cNvPr>
          <p:cNvSpPr txBox="1">
            <a:spLocks/>
          </p:cNvSpPr>
          <p:nvPr/>
        </p:nvSpPr>
        <p:spPr>
          <a:xfrm>
            <a:off x="1300868" y="1268760"/>
            <a:ext cx="10195732" cy="4753123"/>
          </a:xfrm>
          <a:prstGeom prst="rect">
            <a:avLst/>
          </a:prstGeom>
        </p:spPr>
        <p:txBody>
          <a:bodyPr vert="horz" lIns="91440" tIns="45720" rIns="91440" bIns="45720" rtlCol="0" anchor="ctr">
            <a:normAutofit fontScale="9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endParaRPr lang="es-ES" sz="2000" dirty="0">
              <a:latin typeface="Century Gothic" panose="020B0502020202020204" pitchFamily="34" charset="0"/>
              <a:ea typeface="Calibri" panose="020F0502020204030204" pitchFamily="34" charset="0"/>
              <a:cs typeface="Arial" panose="020B0604020202020204" pitchFamily="34" charset="0"/>
            </a:endParaRPr>
          </a:p>
          <a:p>
            <a:pPr algn="just"/>
            <a:endParaRPr lang="es-ES" sz="2000" dirty="0">
              <a:latin typeface="Century Gothic" panose="020B0502020202020204" pitchFamily="34" charset="0"/>
              <a:ea typeface="Calibri" panose="020F0502020204030204" pitchFamily="34" charset="0"/>
              <a:cs typeface="Arial" panose="020B0604020202020204" pitchFamily="34" charset="0"/>
            </a:endParaRPr>
          </a:p>
          <a:p>
            <a:pPr algn="just"/>
            <a:endParaRPr lang="es-ES" sz="2000" dirty="0">
              <a:latin typeface="Century Gothic" panose="020B0502020202020204" pitchFamily="34" charset="0"/>
              <a:ea typeface="Calibri" panose="020F0502020204030204" pitchFamily="34" charset="0"/>
              <a:cs typeface="Arial" panose="020B0604020202020204" pitchFamily="34" charset="0"/>
            </a:endParaRPr>
          </a:p>
          <a:p>
            <a:pPr algn="just"/>
            <a:endParaRPr lang="es-ES" sz="2000" dirty="0">
              <a:latin typeface="Century Gothic" panose="020B0502020202020204" pitchFamily="34" charset="0"/>
              <a:ea typeface="Calibri" panose="020F0502020204030204" pitchFamily="34" charset="0"/>
              <a:cs typeface="Arial" panose="020B0604020202020204" pitchFamily="34" charset="0"/>
            </a:endParaRPr>
          </a:p>
          <a:p>
            <a:pPr algn="just"/>
            <a:r>
              <a:rPr lang="es-ES" sz="2000" dirty="0">
                <a:latin typeface="Century Gothic" panose="020B0502020202020204" pitchFamily="34" charset="0"/>
                <a:ea typeface="Calibri" panose="020F0502020204030204" pitchFamily="34" charset="0"/>
                <a:cs typeface="Arial" panose="020B0604020202020204" pitchFamily="34" charset="0"/>
              </a:rPr>
              <a:t>El </a:t>
            </a:r>
            <a:r>
              <a:rPr lang="es-ES" sz="2000" b="1" dirty="0">
                <a:latin typeface="Century Gothic" panose="020B0502020202020204" pitchFamily="34" charset="0"/>
                <a:ea typeface="Calibri" panose="020F0502020204030204" pitchFamily="34" charset="0"/>
                <a:cs typeface="Arial" panose="020B0604020202020204" pitchFamily="34" charset="0"/>
              </a:rPr>
              <a:t>artículo</a:t>
            </a:r>
            <a:r>
              <a:rPr lang="es-ES" sz="2000" b="1" dirty="0">
                <a:latin typeface="Century Gothic" panose="020B0502020202020204" pitchFamily="34" charset="0"/>
              </a:rPr>
              <a:t> </a:t>
            </a:r>
            <a:r>
              <a:rPr lang="es-ES" sz="2000" b="1" dirty="0">
                <a:latin typeface="Century Gothic" panose="020B0502020202020204" pitchFamily="34" charset="0"/>
                <a:ea typeface="Calibri" panose="020F0502020204030204" pitchFamily="34" charset="0"/>
                <a:cs typeface="Arial" panose="020B0604020202020204" pitchFamily="34" charset="0"/>
              </a:rPr>
              <a:t>36 Bis </a:t>
            </a:r>
            <a:r>
              <a:rPr lang="es-ES" sz="2000" dirty="0">
                <a:latin typeface="Century Gothic" panose="020B0502020202020204" pitchFamily="34" charset="0"/>
                <a:ea typeface="Calibri" panose="020F0502020204030204" pitchFamily="34" charset="0"/>
                <a:cs typeface="Arial" panose="020B0604020202020204" pitchFamily="34" charset="0"/>
              </a:rPr>
              <a:t>del Reglamento del Instituto Municipal de Planeación señala que el Director General durará tres años haciendo el cambio el primer día del mes de octubre del año siguiente al del cambio de la Administración Pública Municipal, éste podrá ratificarse hasta por dos periodos más.</a:t>
            </a:r>
          </a:p>
          <a:p>
            <a:pPr algn="just"/>
            <a:endParaRPr lang="es-ES" sz="2000" dirty="0">
              <a:latin typeface="Century Gothic" panose="020B0502020202020204" pitchFamily="34" charset="0"/>
              <a:ea typeface="Calibri" panose="020F0502020204030204" pitchFamily="34" charset="0"/>
              <a:cs typeface="Arial" panose="020B0604020202020204" pitchFamily="34" charset="0"/>
            </a:endParaRPr>
          </a:p>
          <a:p>
            <a:pPr algn="just"/>
            <a:r>
              <a:rPr lang="es-ES" sz="2000" dirty="0">
                <a:latin typeface="Century Gothic" panose="020B0502020202020204" pitchFamily="34" charset="0"/>
                <a:ea typeface="Calibri" panose="020F0502020204030204" pitchFamily="34" charset="0"/>
                <a:cs typeface="Arial" panose="020B0604020202020204" pitchFamily="34" charset="0"/>
              </a:rPr>
              <a:t>El </a:t>
            </a:r>
            <a:r>
              <a:rPr lang="es-ES" sz="2000" b="1" dirty="0">
                <a:latin typeface="Century Gothic" panose="020B0502020202020204" pitchFamily="34" charset="0"/>
                <a:ea typeface="Calibri" panose="020F0502020204030204" pitchFamily="34" charset="0"/>
                <a:cs typeface="Arial" panose="020B0604020202020204" pitchFamily="34" charset="0"/>
              </a:rPr>
              <a:t>artículo 12,</a:t>
            </a:r>
            <a:r>
              <a:rPr lang="es-ES" sz="2000" dirty="0">
                <a:latin typeface="Century Gothic" panose="020B0502020202020204" pitchFamily="34" charset="0"/>
                <a:ea typeface="Calibri" panose="020F0502020204030204" pitchFamily="34" charset="0"/>
                <a:cs typeface="Arial" panose="020B0604020202020204" pitchFamily="34" charset="0"/>
              </a:rPr>
              <a:t> indica que el Director General del Instituto será nombrado por la Junta Directiva y fungirá</a:t>
            </a:r>
          </a:p>
          <a:p>
            <a:pPr algn="just"/>
            <a:r>
              <a:rPr lang="es-ES" sz="2000" dirty="0">
                <a:latin typeface="Century Gothic" panose="020B0502020202020204" pitchFamily="34" charset="0"/>
                <a:ea typeface="Calibri" panose="020F0502020204030204" pitchFamily="34" charset="0"/>
                <a:cs typeface="Arial" panose="020B0604020202020204" pitchFamily="34" charset="0"/>
              </a:rPr>
              <a:t>como Secretario Técnico con voz pero sin voto y los vocales con voz y voto.</a:t>
            </a:r>
          </a:p>
          <a:p>
            <a:pPr algn="just"/>
            <a:endParaRPr lang="es-ES" sz="2000" dirty="0">
              <a:latin typeface="Century Gothic" panose="020B0502020202020204" pitchFamily="34" charset="0"/>
              <a:ea typeface="Calibri" panose="020F0502020204030204" pitchFamily="34" charset="0"/>
              <a:cs typeface="Arial" panose="020B0604020202020204" pitchFamily="34" charset="0"/>
            </a:endParaRPr>
          </a:p>
          <a:p>
            <a:pPr algn="just"/>
            <a:r>
              <a:rPr lang="es-ES" sz="2000" dirty="0">
                <a:latin typeface="Century Gothic" panose="020B0502020202020204" pitchFamily="34" charset="0"/>
                <a:ea typeface="Calibri" panose="020F0502020204030204" pitchFamily="34" charset="0"/>
                <a:cs typeface="Arial" panose="020B0604020202020204" pitchFamily="34" charset="0"/>
              </a:rPr>
              <a:t>El Director General fue nombrado en sesión de Junta Directiva el 15 de noviembre de 2018, habiéndose cumplido el periodo de tres años en el 2021.</a:t>
            </a:r>
          </a:p>
          <a:p>
            <a:pPr algn="just"/>
            <a:endParaRPr lang="es-ES" sz="2000" dirty="0">
              <a:latin typeface="Century Gothic" panose="020B0502020202020204" pitchFamily="34" charset="0"/>
              <a:ea typeface="Calibri" panose="020F0502020204030204" pitchFamily="34" charset="0"/>
              <a:cs typeface="Arial" panose="020B0604020202020204" pitchFamily="34" charset="0"/>
            </a:endParaRPr>
          </a:p>
          <a:p>
            <a:pPr algn="just"/>
            <a:r>
              <a:rPr lang="es-ES" sz="2000" dirty="0">
                <a:latin typeface="Century Gothic" panose="020B0502020202020204" pitchFamily="34" charset="0"/>
                <a:ea typeface="Calibri" panose="020F0502020204030204" pitchFamily="34" charset="0"/>
                <a:cs typeface="Arial" panose="020B0604020202020204" pitchFamily="34" charset="0"/>
              </a:rPr>
              <a:t>En Tercera Sesión Ordinaria 2022 de la Junta Directiva del 26 de mayo de 2022, se hizo el nombramiento del Director General con efectos al 01 de octubre de 2022, fecha en la que pudiese ser ratificado en los términos del Reglamento.</a:t>
            </a:r>
          </a:p>
          <a:p>
            <a:pPr algn="just"/>
            <a:endParaRPr lang="es-ES" sz="1800" dirty="0">
              <a:latin typeface="Century Gothic" panose="020B0502020202020204" pitchFamily="34" charset="0"/>
              <a:ea typeface="Calibri" panose="020F0502020204030204" pitchFamily="34" charset="0"/>
              <a:cs typeface="Arial" panose="020B0604020202020204" pitchFamily="34" charset="0"/>
            </a:endParaRPr>
          </a:p>
          <a:p>
            <a:pPr algn="just"/>
            <a:endParaRPr lang="es-ES" sz="1800" dirty="0">
              <a:latin typeface="Century Gothic" panose="020B0502020202020204" pitchFamily="34" charset="0"/>
              <a:ea typeface="Calibri" panose="020F0502020204030204" pitchFamily="34" charset="0"/>
              <a:cs typeface="Arial" panose="020B0604020202020204" pitchFamily="34" charset="0"/>
            </a:endParaRPr>
          </a:p>
          <a:p>
            <a:pPr algn="just"/>
            <a:endParaRPr lang="es-ES" sz="1800" dirty="0">
              <a:latin typeface="Century Gothic" panose="020B0502020202020204" pitchFamily="34" charset="0"/>
              <a:ea typeface="Calibri" panose="020F0502020204030204" pitchFamily="34" charset="0"/>
              <a:cs typeface="Arial" panose="020B0604020202020204" pitchFamily="34" charset="0"/>
            </a:endParaRPr>
          </a:p>
          <a:p>
            <a:pPr algn="just"/>
            <a:endParaRPr lang="es-ES" sz="1800" dirty="0">
              <a:latin typeface="Century Gothic" panose="020B0502020202020204" pitchFamily="34" charset="0"/>
              <a:ea typeface="Calibri" panose="020F0502020204030204" pitchFamily="34" charset="0"/>
              <a:cs typeface="Arial" panose="020B0604020202020204" pitchFamily="34" charset="0"/>
            </a:endParaRPr>
          </a:p>
          <a:p>
            <a:pPr algn="just"/>
            <a:endParaRPr lang="es-ES" sz="1800" dirty="0">
              <a:latin typeface="Century Gothic" panose="020B0502020202020204" pitchFamily="34" charset="0"/>
              <a:ea typeface="Calibri" panose="020F0502020204030204" pitchFamily="34" charset="0"/>
              <a:cs typeface="Arial" panose="020B0604020202020204" pitchFamily="34" charset="0"/>
            </a:endParaRPr>
          </a:p>
          <a:p>
            <a:pPr algn="just"/>
            <a:endParaRPr lang="es-MX" sz="1600" dirty="0">
              <a:latin typeface="Century Gothic" panose="020B0502020202020204" pitchFamily="34" charset="0"/>
              <a:ea typeface="Calibri" panose="020F0502020204030204" pitchFamily="34" charset="0"/>
              <a:cs typeface="Times New Roman" panose="02020603050405020304" pitchFamily="18" charset="0"/>
            </a:endParaRPr>
          </a:p>
          <a:p>
            <a:pPr algn="just"/>
            <a:endParaRPr lang="es-MX" sz="1800" dirty="0">
              <a:latin typeface="Century Gothic" panose="020B0502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83554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nodePh="1">
                                  <p:stCondLst>
                                    <p:cond delay="0"/>
                                  </p:stCondLst>
                                  <p:endCondLst>
                                    <p:cond evt="begin" delay="0">
                                      <p:tn val="5"/>
                                    </p:cond>
                                  </p:end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fade">
                                      <p:cBhvr>
                                        <p:cTn id="7" dur="500"/>
                                        <p:tgtEl>
                                          <p:spTgt spid="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xEl>
                                              <p:pRg st="4" end="4"/>
                                            </p:txEl>
                                          </p:spTgt>
                                        </p:tgtEl>
                                        <p:attrNameLst>
                                          <p:attrName>style.visibility</p:attrName>
                                        </p:attrNameLst>
                                      </p:cBhvr>
                                      <p:to>
                                        <p:strVal val="visible"/>
                                      </p:to>
                                    </p:set>
                                    <p:animEffect transition="in" filter="fade">
                                      <p:cBhvr>
                                        <p:cTn id="12" dur="500"/>
                                        <p:tgtEl>
                                          <p:spTgt spid="8">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xEl>
                                              <p:pRg st="7" end="7"/>
                                            </p:txEl>
                                          </p:spTgt>
                                        </p:tgtEl>
                                        <p:attrNameLst>
                                          <p:attrName>style.visibility</p:attrName>
                                        </p:attrNameLst>
                                      </p:cBhvr>
                                      <p:to>
                                        <p:strVal val="visible"/>
                                      </p:to>
                                    </p:set>
                                    <p:animEffect transition="in" filter="fade">
                                      <p:cBhvr>
                                        <p:cTn id="17" dur="500"/>
                                        <p:tgtEl>
                                          <p:spTgt spid="8">
                                            <p:txEl>
                                              <p:pRg st="7" end="7"/>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xEl>
                                              <p:pRg st="9" end="9"/>
                                            </p:txEl>
                                          </p:spTgt>
                                        </p:tgtEl>
                                        <p:attrNameLst>
                                          <p:attrName>style.visibility</p:attrName>
                                        </p:attrNameLst>
                                      </p:cBhvr>
                                      <p:to>
                                        <p:strVal val="visible"/>
                                      </p:to>
                                    </p:set>
                                    <p:animEffect transition="in" filter="fade">
                                      <p:cBhvr>
                                        <p:cTn id="22" dur="500"/>
                                        <p:tgtEl>
                                          <p:spTgt spid="8">
                                            <p:txEl>
                                              <p:pRg st="9" end="9"/>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8">
                                            <p:txEl>
                                              <p:pRg st="11" end="11"/>
                                            </p:txEl>
                                          </p:spTgt>
                                        </p:tgtEl>
                                        <p:attrNameLst>
                                          <p:attrName>style.visibility</p:attrName>
                                        </p:attrNameLst>
                                      </p:cBhvr>
                                      <p:to>
                                        <p:strVal val="visible"/>
                                      </p:to>
                                    </p:set>
                                    <p:animEffect transition="in" filter="fade">
                                      <p:cBhvr>
                                        <p:cTn id="27" dur="500"/>
                                        <p:tgtEl>
                                          <p:spTgt spid="8">
                                            <p:txEl>
                                              <p:pRg st="11" end="1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8">
                                            <p:txEl>
                                              <p:pRg st="6" end="6"/>
                                            </p:txEl>
                                          </p:spTgt>
                                        </p:tgtEl>
                                        <p:attrNameLst>
                                          <p:attrName>style.visibility</p:attrName>
                                        </p:attrNameLst>
                                      </p:cBhvr>
                                      <p:to>
                                        <p:strVal val="visible"/>
                                      </p:to>
                                    </p:set>
                                    <p:animEffect transition="in" filter="fade">
                                      <p:cBhvr>
                                        <p:cTn id="32" dur="500"/>
                                        <p:tgtEl>
                                          <p:spTgt spid="8">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801D488-E94C-4A21-A12B-6CA9437A017C}"/>
              </a:ext>
            </a:extLst>
          </p:cNvPr>
          <p:cNvSpPr>
            <a:spLocks noGrp="1"/>
          </p:cNvSpPr>
          <p:nvPr>
            <p:ph type="ctrTitle"/>
          </p:nvPr>
        </p:nvSpPr>
        <p:spPr>
          <a:xfrm>
            <a:off x="2667000" y="1988841"/>
            <a:ext cx="7580250" cy="2450057"/>
          </a:xfrm>
        </p:spPr>
        <p:txBody>
          <a:bodyPr>
            <a:noAutofit/>
          </a:bodyPr>
          <a:lstStyle/>
          <a:p>
            <a:r>
              <a:rPr lang="es-MX" sz="3600" dirty="0">
                <a:solidFill>
                  <a:srgbClr val="3C4043"/>
                </a:solidFill>
                <a:latin typeface="Century Gothic" panose="020B0502020202020204" pitchFamily="34" charset="0"/>
              </a:rPr>
              <a:t>5. Asuntos generales.</a:t>
            </a:r>
          </a:p>
        </p:txBody>
      </p:sp>
      <p:pic>
        <p:nvPicPr>
          <p:cNvPr id="6" name="Imagen 5">
            <a:extLst>
              <a:ext uri="{FF2B5EF4-FFF2-40B4-BE49-F238E27FC236}">
                <a16:creationId xmlns:a16="http://schemas.microsoft.com/office/drawing/2014/main" id="{BB4CF008-4905-F803-A89E-21A03A93807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269656"/>
            <a:ext cx="1581150" cy="1581150"/>
          </a:xfrm>
          <a:prstGeom prst="rect">
            <a:avLst/>
          </a:prstGeom>
        </p:spPr>
      </p:pic>
      <p:pic>
        <p:nvPicPr>
          <p:cNvPr id="8" name="Imagen 7">
            <a:extLst>
              <a:ext uri="{FF2B5EF4-FFF2-40B4-BE49-F238E27FC236}">
                <a16:creationId xmlns:a16="http://schemas.microsoft.com/office/drawing/2014/main" id="{394335BB-84EC-4D5B-42A5-CBCC3103967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76749" y="5995544"/>
            <a:ext cx="1560576" cy="652272"/>
          </a:xfrm>
          <a:prstGeom prst="rect">
            <a:avLst/>
          </a:prstGeom>
        </p:spPr>
      </p:pic>
    </p:spTree>
    <p:extLst>
      <p:ext uri="{BB962C8B-B14F-4D97-AF65-F5344CB8AC3E}">
        <p14:creationId xmlns:p14="http://schemas.microsoft.com/office/powerpoint/2010/main" val="17778981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A45844F0-B6B8-2581-C6F6-254C2D86B59C}"/>
              </a:ext>
            </a:extLst>
          </p:cNvPr>
          <p:cNvSpPr txBox="1"/>
          <p:nvPr/>
        </p:nvSpPr>
        <p:spPr>
          <a:xfrm>
            <a:off x="5519936" y="180791"/>
            <a:ext cx="6336704" cy="5509200"/>
          </a:xfrm>
          <a:prstGeom prst="rect">
            <a:avLst/>
          </a:prstGeom>
          <a:noFill/>
        </p:spPr>
        <p:txBody>
          <a:bodyPr wrap="square">
            <a:spAutoFit/>
          </a:bodyPr>
          <a:lstStyle/>
          <a:p>
            <a:r>
              <a:rPr lang="es-MX" sz="1600" b="1" i="0" dirty="0">
                <a:solidFill>
                  <a:srgbClr val="222222"/>
                </a:solidFill>
                <a:effectLst/>
                <a:latin typeface="Century Gothic" panose="020B0502020202020204" pitchFamily="34" charset="0"/>
              </a:rPr>
              <a:t>20 de septiembre de 2022, con un horario estimado de 11:00 am a 4:30 pm, en Centro Fox. </a:t>
            </a:r>
          </a:p>
          <a:p>
            <a:endParaRPr lang="es-MX" sz="1600" dirty="0">
              <a:solidFill>
                <a:srgbClr val="222222"/>
              </a:solidFill>
              <a:latin typeface="Century Gothic" panose="020B0502020202020204" pitchFamily="34" charset="0"/>
            </a:endParaRPr>
          </a:p>
          <a:p>
            <a:r>
              <a:rPr lang="es-MX" sz="1600" b="1" dirty="0">
                <a:solidFill>
                  <a:srgbClr val="222222"/>
                </a:solidFill>
                <a:latin typeface="Century Gothic" panose="020B0502020202020204" pitchFamily="34" charset="0"/>
              </a:rPr>
              <a:t>Programa general</a:t>
            </a:r>
          </a:p>
          <a:p>
            <a:pPr marL="285750" indent="-285750">
              <a:buFont typeface="Arial" panose="020B0604020202020204" pitchFamily="34" charset="0"/>
              <a:buChar char="•"/>
            </a:pPr>
            <a:r>
              <a:rPr lang="es-MX" sz="1600" dirty="0">
                <a:solidFill>
                  <a:srgbClr val="222222"/>
                </a:solidFill>
                <a:latin typeface="Century Gothic" panose="020B0502020202020204" pitchFamily="34" charset="0"/>
              </a:rPr>
              <a:t>Inauguración</a:t>
            </a:r>
          </a:p>
          <a:p>
            <a:pPr marL="285750" indent="-285750">
              <a:buFont typeface="Arial" panose="020B0604020202020204" pitchFamily="34" charset="0"/>
              <a:buChar char="•"/>
            </a:pPr>
            <a:r>
              <a:rPr lang="es-MX" sz="1600" dirty="0">
                <a:solidFill>
                  <a:srgbClr val="222222"/>
                </a:solidFill>
                <a:latin typeface="Century Gothic" panose="020B0502020202020204" pitchFamily="34" charset="0"/>
              </a:rPr>
              <a:t>Foro de Buenas Prácticas</a:t>
            </a:r>
          </a:p>
          <a:p>
            <a:pPr marL="285750" indent="-285750">
              <a:buFont typeface="Arial" panose="020B0604020202020204" pitchFamily="34" charset="0"/>
              <a:buChar char="•"/>
            </a:pPr>
            <a:r>
              <a:rPr lang="es-MX" sz="1600" dirty="0">
                <a:solidFill>
                  <a:srgbClr val="222222"/>
                </a:solidFill>
                <a:latin typeface="Century Gothic" panose="020B0502020202020204" pitchFamily="34" charset="0"/>
              </a:rPr>
              <a:t>Comida</a:t>
            </a:r>
          </a:p>
          <a:p>
            <a:pPr marL="285750" indent="-285750">
              <a:buFont typeface="Arial" panose="020B0604020202020204" pitchFamily="34" charset="0"/>
              <a:buChar char="•"/>
            </a:pPr>
            <a:r>
              <a:rPr lang="es-MX" sz="1600" dirty="0">
                <a:solidFill>
                  <a:srgbClr val="222222"/>
                </a:solidFill>
                <a:latin typeface="Century Gothic" panose="020B0502020202020204" pitchFamily="34" charset="0"/>
              </a:rPr>
              <a:t>Entrega de 1er reconocimiento de Buenas Prácticas</a:t>
            </a:r>
          </a:p>
          <a:p>
            <a:pPr marL="285750" indent="-285750">
              <a:buFont typeface="Arial" panose="020B0604020202020204" pitchFamily="34" charset="0"/>
              <a:buChar char="•"/>
            </a:pPr>
            <a:r>
              <a:rPr lang="es-MX" sz="1600" dirty="0">
                <a:solidFill>
                  <a:srgbClr val="222222"/>
                </a:solidFill>
                <a:latin typeface="Century Gothic" panose="020B0502020202020204" pitchFamily="34" charset="0"/>
              </a:rPr>
              <a:t>Firma de Acuerdo de Cooperación</a:t>
            </a:r>
          </a:p>
          <a:p>
            <a:pPr marL="285750" indent="-285750">
              <a:buFont typeface="Arial" panose="020B0604020202020204" pitchFamily="34" charset="0"/>
              <a:buChar char="•"/>
            </a:pPr>
            <a:r>
              <a:rPr lang="es-MX" sz="1600" dirty="0">
                <a:solidFill>
                  <a:srgbClr val="222222"/>
                </a:solidFill>
                <a:latin typeface="Century Gothic" panose="020B0502020202020204" pitchFamily="34" charset="0"/>
              </a:rPr>
              <a:t>Clausura</a:t>
            </a:r>
          </a:p>
          <a:p>
            <a:endParaRPr lang="es-MX" sz="1600" dirty="0">
              <a:solidFill>
                <a:srgbClr val="222222"/>
              </a:solidFill>
              <a:latin typeface="Century Gothic" panose="020B0502020202020204" pitchFamily="34" charset="0"/>
            </a:endParaRPr>
          </a:p>
          <a:p>
            <a:r>
              <a:rPr lang="es-MX" sz="1600" b="1" dirty="0">
                <a:solidFill>
                  <a:srgbClr val="222222"/>
                </a:solidFill>
                <a:latin typeface="Century Gothic" panose="020B0502020202020204" pitchFamily="34" charset="0"/>
              </a:rPr>
              <a:t>Buenas prácticas a exponer:</a:t>
            </a:r>
          </a:p>
          <a:p>
            <a:pPr marL="285750" indent="-285750">
              <a:buFont typeface="Arial" panose="020B0604020202020204" pitchFamily="34" charset="0"/>
              <a:buChar char="•"/>
            </a:pPr>
            <a:r>
              <a:rPr lang="es-ES" sz="1600" dirty="0">
                <a:solidFill>
                  <a:srgbClr val="222222"/>
                </a:solidFill>
                <a:latin typeface="Century Gothic" panose="020B0502020202020204" pitchFamily="34" charset="0"/>
              </a:rPr>
              <a:t>La planeación participativa en la elaboración de los instrumentos de planeación: PGM 21-24 y Diagnostico para el PMDUOET.</a:t>
            </a:r>
          </a:p>
          <a:p>
            <a:endParaRPr lang="es-MX" sz="1600" dirty="0">
              <a:solidFill>
                <a:srgbClr val="222222"/>
              </a:solidFill>
              <a:latin typeface="Century Gothic" panose="020B0502020202020204" pitchFamily="34" charset="0"/>
            </a:endParaRPr>
          </a:p>
          <a:p>
            <a:r>
              <a:rPr lang="es-MX" sz="1600" b="1" dirty="0">
                <a:solidFill>
                  <a:srgbClr val="222222"/>
                </a:solidFill>
                <a:latin typeface="Century Gothic" panose="020B0502020202020204" pitchFamily="34" charset="0"/>
              </a:rPr>
              <a:t>Participantes:</a:t>
            </a:r>
          </a:p>
          <a:p>
            <a:pPr marL="285750" indent="-285750">
              <a:buFont typeface="Arial" panose="020B0604020202020204" pitchFamily="34" charset="0"/>
              <a:buChar char="•"/>
            </a:pPr>
            <a:r>
              <a:rPr lang="es-MX" sz="1600" dirty="0">
                <a:solidFill>
                  <a:srgbClr val="222222"/>
                </a:solidFill>
                <a:latin typeface="Century Gothic" panose="020B0502020202020204" pitchFamily="34" charset="0"/>
              </a:rPr>
              <a:t>Ramón González Flores. Director General</a:t>
            </a:r>
          </a:p>
          <a:p>
            <a:pPr marL="285750" indent="-285750">
              <a:buFont typeface="Arial" panose="020B0604020202020204" pitchFamily="34" charset="0"/>
              <a:buChar char="•"/>
            </a:pPr>
            <a:r>
              <a:rPr lang="es-MX" sz="1600" dirty="0">
                <a:solidFill>
                  <a:srgbClr val="222222"/>
                </a:solidFill>
                <a:latin typeface="Century Gothic" panose="020B0502020202020204" pitchFamily="34" charset="0"/>
              </a:rPr>
              <a:t>José Jesús Blanco Hernández. Dirección de Planeación Estratégica</a:t>
            </a:r>
          </a:p>
          <a:p>
            <a:pPr marL="285750" indent="-285750">
              <a:buFont typeface="Arial" panose="020B0604020202020204" pitchFamily="34" charset="0"/>
              <a:buChar char="•"/>
            </a:pPr>
            <a:r>
              <a:rPr lang="es-MX" sz="1600" dirty="0">
                <a:solidFill>
                  <a:srgbClr val="222222"/>
                </a:solidFill>
                <a:latin typeface="Century Gothic" panose="020B0502020202020204" pitchFamily="34" charset="0"/>
              </a:rPr>
              <a:t>José Miguel Soto Parra. Dirección de Ordenamiento Territorial y Desarrollo Urbano</a:t>
            </a:r>
          </a:p>
        </p:txBody>
      </p:sp>
      <p:pic>
        <p:nvPicPr>
          <p:cNvPr id="9" name="Imagen 8">
            <a:extLst>
              <a:ext uri="{FF2B5EF4-FFF2-40B4-BE49-F238E27FC236}">
                <a16:creationId xmlns:a16="http://schemas.microsoft.com/office/drawing/2014/main" id="{1889EE7C-ED0D-2514-1F5C-A206E0D045B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5143500" cy="6858000"/>
          </a:xfrm>
          <a:prstGeom prst="rect">
            <a:avLst/>
          </a:prstGeom>
        </p:spPr>
      </p:pic>
    </p:spTree>
    <p:extLst>
      <p:ext uri="{BB962C8B-B14F-4D97-AF65-F5344CB8AC3E}">
        <p14:creationId xmlns:p14="http://schemas.microsoft.com/office/powerpoint/2010/main" val="42619695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342B2A7D-724B-D4A4-D1A8-79E19C1642B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5146717" cy="6858000"/>
          </a:xfrm>
          <a:prstGeom prst="rect">
            <a:avLst/>
          </a:prstGeom>
        </p:spPr>
      </p:pic>
      <p:pic>
        <p:nvPicPr>
          <p:cNvPr id="7" name="Imagen 6">
            <a:extLst>
              <a:ext uri="{FF2B5EF4-FFF2-40B4-BE49-F238E27FC236}">
                <a16:creationId xmlns:a16="http://schemas.microsoft.com/office/drawing/2014/main" id="{222179A4-424D-F6BC-B40B-B0ACDC612CB0}"/>
              </a:ext>
            </a:extLst>
          </p:cNvPr>
          <p:cNvPicPr>
            <a:picLocks noChangeAspect="1"/>
          </p:cNvPicPr>
          <p:nvPr/>
        </p:nvPicPr>
        <p:blipFill rotWithShape="1">
          <a:blip r:embed="rId3">
            <a:extLst>
              <a:ext uri="{BEBA8EAE-BF5A-486C-A8C5-ECC9F3942E4B}">
                <a14:imgProps xmlns:a14="http://schemas.microsoft.com/office/drawing/2010/main">
                  <a14:imgLayer r:embed="rId4">
                    <a14:imgEffect>
                      <a14:brightnessContrast bright="40000"/>
                    </a14:imgEffect>
                  </a14:imgLayer>
                </a14:imgProps>
              </a:ext>
              <a:ext uri="{28A0092B-C50C-407E-A947-70E740481C1C}">
                <a14:useLocalDpi xmlns:a14="http://schemas.microsoft.com/office/drawing/2010/main" val="0"/>
              </a:ext>
            </a:extLst>
          </a:blip>
          <a:srcRect l="7022" t="20713" r="8133" b="30701"/>
          <a:stretch/>
        </p:blipFill>
        <p:spPr>
          <a:xfrm>
            <a:off x="5146717" y="0"/>
            <a:ext cx="7045283" cy="1770077"/>
          </a:xfrm>
          <a:prstGeom prst="rect">
            <a:avLst/>
          </a:prstGeom>
        </p:spPr>
      </p:pic>
      <p:pic>
        <p:nvPicPr>
          <p:cNvPr id="9" name="Imagen 8">
            <a:extLst>
              <a:ext uri="{FF2B5EF4-FFF2-40B4-BE49-F238E27FC236}">
                <a16:creationId xmlns:a16="http://schemas.microsoft.com/office/drawing/2014/main" id="{77D629E0-7BC2-FCDC-DA8F-4835E2E31D98}"/>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20000"/>
                    </a14:imgEffect>
                  </a14:imgLayer>
                </a14:imgProps>
              </a:ext>
              <a:ext uri="{28A0092B-C50C-407E-A947-70E740481C1C}">
                <a14:useLocalDpi xmlns:a14="http://schemas.microsoft.com/office/drawing/2010/main" val="0"/>
              </a:ext>
            </a:extLst>
          </a:blip>
          <a:srcRect l="463" t="28017" r="6032" b="21485"/>
          <a:stretch/>
        </p:blipFill>
        <p:spPr>
          <a:xfrm>
            <a:off x="5146717" y="5188590"/>
            <a:ext cx="7045283" cy="1669410"/>
          </a:xfrm>
          <a:prstGeom prst="rect">
            <a:avLst/>
          </a:prstGeom>
        </p:spPr>
      </p:pic>
      <p:pic>
        <p:nvPicPr>
          <p:cNvPr id="11" name="Imagen 10">
            <a:extLst>
              <a:ext uri="{FF2B5EF4-FFF2-40B4-BE49-F238E27FC236}">
                <a16:creationId xmlns:a16="http://schemas.microsoft.com/office/drawing/2014/main" id="{7F73C0AA-863F-B012-EFC3-274B1870D80B}"/>
              </a:ext>
            </a:extLst>
          </p:cNvPr>
          <p:cNvPicPr>
            <a:picLocks noChangeAspect="1"/>
          </p:cNvPicPr>
          <p:nvPr/>
        </p:nvPicPr>
        <p:blipFill rotWithShape="1">
          <a:blip r:embed="rId7">
            <a:extLst>
              <a:ext uri="{BEBA8EAE-BF5A-486C-A8C5-ECC9F3942E4B}">
                <a14:imgProps xmlns:a14="http://schemas.microsoft.com/office/drawing/2010/main">
                  <a14:imgLayer r:embed="rId8">
                    <a14:imgEffect>
                      <a14:brightnessContrast bright="20000" contrast="-20000"/>
                    </a14:imgEffect>
                  </a14:imgLayer>
                </a14:imgProps>
              </a:ext>
              <a:ext uri="{28A0092B-C50C-407E-A947-70E740481C1C}">
                <a14:useLocalDpi xmlns:a14="http://schemas.microsoft.com/office/drawing/2010/main" val="0"/>
              </a:ext>
            </a:extLst>
          </a:blip>
          <a:srcRect l="19172" t="7737" r="21746" b="3089"/>
          <a:stretch/>
        </p:blipFill>
        <p:spPr>
          <a:xfrm>
            <a:off x="5146717" y="1770076"/>
            <a:ext cx="3019920" cy="3418513"/>
          </a:xfrm>
          <a:prstGeom prst="rect">
            <a:avLst/>
          </a:prstGeom>
        </p:spPr>
      </p:pic>
      <p:pic>
        <p:nvPicPr>
          <p:cNvPr id="13" name="Imagen 12">
            <a:extLst>
              <a:ext uri="{FF2B5EF4-FFF2-40B4-BE49-F238E27FC236}">
                <a16:creationId xmlns:a16="http://schemas.microsoft.com/office/drawing/2014/main" id="{6985A46D-F9FA-E6F1-9FDE-4983E681AFFF}"/>
              </a:ext>
            </a:extLst>
          </p:cNvPr>
          <p:cNvPicPr>
            <a:picLocks noChangeAspect="1"/>
          </p:cNvPicPr>
          <p:nvPr/>
        </p:nvPicPr>
        <p:blipFill rotWithShape="1">
          <a:blip r:embed="rId9">
            <a:extLst>
              <a:ext uri="{BEBA8EAE-BF5A-486C-A8C5-ECC9F3942E4B}">
                <a14:imgProps xmlns:a14="http://schemas.microsoft.com/office/drawing/2010/main">
                  <a14:imgLayer r:embed="rId10">
                    <a14:imgEffect>
                      <a14:brightnessContrast bright="20000"/>
                    </a14:imgEffect>
                  </a14:imgLayer>
                </a14:imgProps>
              </a:ext>
              <a:ext uri="{28A0092B-C50C-407E-A947-70E740481C1C}">
                <a14:useLocalDpi xmlns:a14="http://schemas.microsoft.com/office/drawing/2010/main" val="0"/>
              </a:ext>
            </a:extLst>
          </a:blip>
          <a:srcRect l="-184" r="4969"/>
          <a:stretch/>
        </p:blipFill>
        <p:spPr>
          <a:xfrm>
            <a:off x="7852095" y="1770075"/>
            <a:ext cx="4339905" cy="3418513"/>
          </a:xfrm>
          <a:prstGeom prst="rect">
            <a:avLst/>
          </a:prstGeom>
        </p:spPr>
      </p:pic>
      <p:sp>
        <p:nvSpPr>
          <p:cNvPr id="15" name="Rectángulo 14">
            <a:extLst>
              <a:ext uri="{FF2B5EF4-FFF2-40B4-BE49-F238E27FC236}">
                <a16:creationId xmlns:a16="http://schemas.microsoft.com/office/drawing/2014/main" id="{697403BB-D876-96C9-7FA0-FF095E227FF2}"/>
              </a:ext>
            </a:extLst>
          </p:cNvPr>
          <p:cNvSpPr/>
          <p:nvPr/>
        </p:nvSpPr>
        <p:spPr>
          <a:xfrm>
            <a:off x="5146716" y="0"/>
            <a:ext cx="7045284" cy="6857999"/>
          </a:xfrm>
          <a:prstGeom prst="rect">
            <a:avLst/>
          </a:prstGeom>
          <a:solidFill>
            <a:schemeClr val="accent1">
              <a:lumMod val="60000"/>
              <a:lumOff val="40000"/>
              <a:alpha val="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extLst>
      <p:ext uri="{BB962C8B-B14F-4D97-AF65-F5344CB8AC3E}">
        <p14:creationId xmlns:p14="http://schemas.microsoft.com/office/powerpoint/2010/main" val="19150935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1">
            <a:extLst>
              <a:ext uri="{FF2B5EF4-FFF2-40B4-BE49-F238E27FC236}">
                <a16:creationId xmlns:a16="http://schemas.microsoft.com/office/drawing/2014/main" id="{ED5759AC-025F-4ED1-A7B9-9B55D4A21DA9}"/>
              </a:ext>
            </a:extLst>
          </p:cNvPr>
          <p:cNvSpPr txBox="1">
            <a:spLocks/>
          </p:cNvSpPr>
          <p:nvPr/>
        </p:nvSpPr>
        <p:spPr>
          <a:xfrm>
            <a:off x="1775520" y="1844824"/>
            <a:ext cx="8659810" cy="2187177"/>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457200"/>
            <a:r>
              <a:rPr lang="es-MX" sz="3600" dirty="0">
                <a:solidFill>
                  <a:srgbClr val="3C4043"/>
                </a:solidFill>
                <a:latin typeface="Century Gothic" panose="020B0502020202020204" pitchFamily="34" charset="0"/>
              </a:rPr>
              <a:t>6. Clausura.</a:t>
            </a:r>
            <a:endParaRPr lang="es-ES" sz="3600" dirty="0">
              <a:solidFill>
                <a:srgbClr val="3C4043"/>
              </a:solidFill>
              <a:latin typeface="Century Gothic" panose="020B0502020202020204" pitchFamily="34" charset="0"/>
            </a:endParaRPr>
          </a:p>
        </p:txBody>
      </p:sp>
      <p:pic>
        <p:nvPicPr>
          <p:cNvPr id="3" name="Imagen 2">
            <a:extLst>
              <a:ext uri="{FF2B5EF4-FFF2-40B4-BE49-F238E27FC236}">
                <a16:creationId xmlns:a16="http://schemas.microsoft.com/office/drawing/2014/main" id="{17A0AAB6-16C5-AECE-9E36-1A13E100B37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269656"/>
            <a:ext cx="1581150" cy="1581150"/>
          </a:xfrm>
          <a:prstGeom prst="rect">
            <a:avLst/>
          </a:prstGeom>
        </p:spPr>
      </p:pic>
      <p:pic>
        <p:nvPicPr>
          <p:cNvPr id="4" name="Imagen 3">
            <a:extLst>
              <a:ext uri="{FF2B5EF4-FFF2-40B4-BE49-F238E27FC236}">
                <a16:creationId xmlns:a16="http://schemas.microsoft.com/office/drawing/2014/main" id="{85EAEC00-00B3-D983-858A-50D967FC7C6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76749" y="5995544"/>
            <a:ext cx="1560576" cy="652272"/>
          </a:xfrm>
          <a:prstGeom prst="rect">
            <a:avLst/>
          </a:prstGeom>
        </p:spPr>
      </p:pic>
    </p:spTree>
    <p:extLst>
      <p:ext uri="{BB962C8B-B14F-4D97-AF65-F5344CB8AC3E}">
        <p14:creationId xmlns:p14="http://schemas.microsoft.com/office/powerpoint/2010/main" val="304780736"/>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10711</TotalTime>
  <Words>409</Words>
  <Application>Microsoft Office PowerPoint</Application>
  <PresentationFormat>Panorámica</PresentationFormat>
  <Paragraphs>49</Paragraphs>
  <Slides>8</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8</vt:i4>
      </vt:variant>
    </vt:vector>
  </HeadingPairs>
  <TitlesOfParts>
    <vt:vector size="12" baseType="lpstr">
      <vt:lpstr>Arial</vt:lpstr>
      <vt:lpstr>Calibri</vt:lpstr>
      <vt:lpstr>Century Gothic</vt:lpstr>
      <vt:lpstr>Tema de Office</vt:lpstr>
      <vt:lpstr>Presentación de PowerPoint</vt:lpstr>
      <vt:lpstr>Presentación de PowerPoint</vt:lpstr>
      <vt:lpstr>4. Nombramiento del Director General en los términos de los artículos 12 y 36 bis del Reglamento del Instituto Municipal de Planeación de Guanajuato, Gto.</vt:lpstr>
      <vt:lpstr>Antecedente</vt:lpstr>
      <vt:lpstr>5. Asuntos generales.</vt:lpstr>
      <vt:lpstr>Presentación de PowerPoint</vt:lpstr>
      <vt:lpstr>Presentación de PowerPoint</vt:lpstr>
      <vt:lpstr>Presentación de PowerPoint</vt:lpstr>
    </vt:vector>
  </TitlesOfParts>
  <Company>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Plan Municipal de Desarrollo Guanajuato 2013-2038</dc:title>
  <dc:creator>www.intercambiosvirtuales.org</dc:creator>
  <cp:lastModifiedBy>Alfredo</cp:lastModifiedBy>
  <cp:revision>352</cp:revision>
  <cp:lastPrinted>2021-11-24T21:55:43Z</cp:lastPrinted>
  <dcterms:created xsi:type="dcterms:W3CDTF">2013-04-08T15:51:05Z</dcterms:created>
  <dcterms:modified xsi:type="dcterms:W3CDTF">2022-09-26T19:59:54Z</dcterms:modified>
</cp:coreProperties>
</file>