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sldIdLst>
    <p:sldId id="341" r:id="rId2"/>
    <p:sldId id="340" r:id="rId3"/>
    <p:sldId id="570" r:id="rId4"/>
    <p:sldId id="257" r:id="rId5"/>
    <p:sldId id="573" r:id="rId6"/>
    <p:sldId id="574" r:id="rId7"/>
    <p:sldId id="571" r:id="rId8"/>
    <p:sldId id="474" r:id="rId9"/>
  </p:sldIdLst>
  <p:sldSz cx="12192000" cy="6858000"/>
  <p:notesSz cx="7086600" cy="93726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andar" initials="E" lastIdx="1" clrIdx="0">
    <p:extLst>
      <p:ext uri="{19B8F6BF-5375-455C-9EA6-DF929625EA0E}">
        <p15:presenceInfo xmlns:p15="http://schemas.microsoft.com/office/powerpoint/2012/main" userId="Estand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50" d="100"/>
          <a:sy n="50" d="100"/>
        </p:scale>
        <p:origin x="1891" y="7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0860" cy="468630"/>
          </a:xfrm>
          <a:prstGeom prst="rect">
            <a:avLst/>
          </a:prstGeom>
        </p:spPr>
        <p:txBody>
          <a:bodyPr vert="horz" lIns="94041" tIns="47021" rIns="94041" bIns="47021" rtlCol="0"/>
          <a:lstStyle>
            <a:lvl1pPr algn="l">
              <a:defRPr sz="1300"/>
            </a:lvl1pPr>
          </a:lstStyle>
          <a:p>
            <a:endParaRPr lang="es-ES"/>
          </a:p>
        </p:txBody>
      </p:sp>
      <p:sp>
        <p:nvSpPr>
          <p:cNvPr id="3" name="2 Marcador de fecha"/>
          <p:cNvSpPr>
            <a:spLocks noGrp="1"/>
          </p:cNvSpPr>
          <p:nvPr>
            <p:ph type="dt" idx="1"/>
          </p:nvPr>
        </p:nvSpPr>
        <p:spPr>
          <a:xfrm>
            <a:off x="4014100" y="0"/>
            <a:ext cx="3070860" cy="468630"/>
          </a:xfrm>
          <a:prstGeom prst="rect">
            <a:avLst/>
          </a:prstGeom>
        </p:spPr>
        <p:txBody>
          <a:bodyPr vert="horz" lIns="94041" tIns="47021" rIns="94041" bIns="47021" rtlCol="0"/>
          <a:lstStyle>
            <a:lvl1pPr algn="r">
              <a:defRPr sz="1300"/>
            </a:lvl1pPr>
          </a:lstStyle>
          <a:p>
            <a:fld id="{76273518-A17D-485F-A6C3-BB13037E1DD9}" type="datetimeFigureOut">
              <a:rPr lang="es-ES" smtClean="0"/>
              <a:pPr/>
              <a:t>09/06/2023</a:t>
            </a:fld>
            <a:endParaRPr lang="es-ES"/>
          </a:p>
        </p:txBody>
      </p:sp>
      <p:sp>
        <p:nvSpPr>
          <p:cNvPr id="4" name="3 Marcador de imagen de diapositiva"/>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4041" tIns="47021" rIns="94041" bIns="47021" rtlCol="0" anchor="ctr"/>
          <a:lstStyle/>
          <a:p>
            <a:endParaRPr lang="es-ES"/>
          </a:p>
        </p:txBody>
      </p:sp>
      <p:sp>
        <p:nvSpPr>
          <p:cNvPr id="5" name="4 Marcador de notas"/>
          <p:cNvSpPr>
            <a:spLocks noGrp="1"/>
          </p:cNvSpPr>
          <p:nvPr>
            <p:ph type="body" sz="quarter" idx="3"/>
          </p:nvPr>
        </p:nvSpPr>
        <p:spPr>
          <a:xfrm>
            <a:off x="708660" y="4451985"/>
            <a:ext cx="5669280" cy="4217670"/>
          </a:xfrm>
          <a:prstGeom prst="rect">
            <a:avLst/>
          </a:prstGeom>
        </p:spPr>
        <p:txBody>
          <a:bodyPr vert="horz" lIns="94041" tIns="47021" rIns="94041" bIns="4702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902344"/>
            <a:ext cx="3070860" cy="468630"/>
          </a:xfrm>
          <a:prstGeom prst="rect">
            <a:avLst/>
          </a:prstGeom>
        </p:spPr>
        <p:txBody>
          <a:bodyPr vert="horz" lIns="94041" tIns="47021" rIns="94041" bIns="47021"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14100" y="8902344"/>
            <a:ext cx="3070860" cy="468630"/>
          </a:xfrm>
          <a:prstGeom prst="rect">
            <a:avLst/>
          </a:prstGeom>
        </p:spPr>
        <p:txBody>
          <a:bodyPr vert="horz" lIns="94041" tIns="47021" rIns="94041" bIns="47021" rtlCol="0" anchor="b"/>
          <a:lstStyle>
            <a:lvl1pPr algn="r">
              <a:defRPr sz="1300"/>
            </a:lvl1pPr>
          </a:lstStyle>
          <a:p>
            <a:fld id="{49C948C7-16C1-460B-B0BC-C631F16BD5AE}" type="slidenum">
              <a:rPr lang="es-ES" smtClean="0"/>
              <a:pPr/>
              <a:t>‹Nº›</a:t>
            </a:fld>
            <a:endParaRPr lang="es-ES"/>
          </a:p>
        </p:txBody>
      </p:sp>
    </p:spTree>
    <p:extLst>
      <p:ext uri="{BB962C8B-B14F-4D97-AF65-F5344CB8AC3E}">
        <p14:creationId xmlns:p14="http://schemas.microsoft.com/office/powerpoint/2010/main" val="196129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37C192-FC3F-407D-B091-DB6DE1E73762}" type="datetimeFigureOut">
              <a:rPr lang="es-ES" smtClean="0"/>
              <a:pPr/>
              <a:t>09/06/2023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7C192-FC3F-407D-B091-DB6DE1E73762}" type="datetimeFigureOut">
              <a:rPr lang="es-ES" smtClean="0"/>
              <a:pPr/>
              <a:t>09/06/2023</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BA3A-B4D9-467A-A1B9-1E3EBD258D4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E3BEE9C-E63A-4DC7-85BC-342D6CDDFC79}"/>
              </a:ext>
            </a:extLst>
          </p:cNvPr>
          <p:cNvSpPr/>
          <p:nvPr/>
        </p:nvSpPr>
        <p:spPr>
          <a:xfrm>
            <a:off x="1763358" y="1431067"/>
            <a:ext cx="8910736" cy="2800767"/>
          </a:xfrm>
          <a:prstGeom prst="rect">
            <a:avLst/>
          </a:prstGeom>
        </p:spPr>
        <p:txBody>
          <a:bodyPr wrap="square">
            <a:spAutoFit/>
          </a:bodyPr>
          <a:lstStyle/>
          <a:p>
            <a:pPr marL="457200" algn="ctr"/>
            <a:r>
              <a:rPr lang="es-ES" sz="4400" dirty="0">
                <a:solidFill>
                  <a:srgbClr val="222222"/>
                </a:solidFill>
                <a:latin typeface="Century Gothic" panose="020B0502020202020204" pitchFamily="34" charset="0"/>
              </a:rPr>
              <a:t>Segunda Sesión Extraordinaria 2023</a:t>
            </a:r>
          </a:p>
          <a:p>
            <a:pPr marL="457200" algn="ctr"/>
            <a:r>
              <a:rPr lang="es-ES" sz="4400" dirty="0">
                <a:solidFill>
                  <a:srgbClr val="222222"/>
                </a:solidFill>
                <a:latin typeface="Century Gothic" panose="020B0502020202020204" pitchFamily="34" charset="0"/>
              </a:rPr>
              <a:t>Junta Directiva</a:t>
            </a:r>
          </a:p>
          <a:p>
            <a:pPr marL="457200" algn="ctr"/>
            <a:r>
              <a:rPr lang="es-ES" sz="4400" dirty="0">
                <a:solidFill>
                  <a:srgbClr val="222222"/>
                </a:solidFill>
                <a:latin typeface="Century Gothic" panose="020B0502020202020204" pitchFamily="34" charset="0"/>
              </a:rPr>
              <a:t>Implan Guanajuato</a:t>
            </a:r>
          </a:p>
        </p:txBody>
      </p:sp>
      <p:sp>
        <p:nvSpPr>
          <p:cNvPr id="5" name="Rectángulo 4">
            <a:extLst>
              <a:ext uri="{FF2B5EF4-FFF2-40B4-BE49-F238E27FC236}">
                <a16:creationId xmlns:a16="http://schemas.microsoft.com/office/drawing/2014/main" id="{331B8B14-1A4D-4965-860C-9ABD5C325292}"/>
              </a:ext>
            </a:extLst>
          </p:cNvPr>
          <p:cNvSpPr/>
          <p:nvPr/>
        </p:nvSpPr>
        <p:spPr>
          <a:xfrm>
            <a:off x="1783060" y="4365104"/>
            <a:ext cx="8604448" cy="553998"/>
          </a:xfrm>
          <a:prstGeom prst="rect">
            <a:avLst/>
          </a:prstGeom>
        </p:spPr>
        <p:txBody>
          <a:bodyPr wrap="square">
            <a:spAutoFit/>
          </a:bodyPr>
          <a:lstStyle/>
          <a:p>
            <a:pPr marL="457200" algn="ctr"/>
            <a:r>
              <a:rPr lang="es-ES" sz="3000" dirty="0">
                <a:solidFill>
                  <a:srgbClr val="222222"/>
                </a:solidFill>
                <a:latin typeface="Century Gothic" panose="020B0502020202020204" pitchFamily="34" charset="0"/>
              </a:rPr>
              <a:t>12 de junio de 2023</a:t>
            </a:r>
          </a:p>
        </p:txBody>
      </p:sp>
      <p:pic>
        <p:nvPicPr>
          <p:cNvPr id="8" name="Imagen 7">
            <a:extLst>
              <a:ext uri="{FF2B5EF4-FFF2-40B4-BE49-F238E27FC236}">
                <a16:creationId xmlns:a16="http://schemas.microsoft.com/office/drawing/2014/main" id="{6F9A2949-BEC0-59E7-563F-705B6C1AF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pic>
        <p:nvPicPr>
          <p:cNvPr id="9" name="Imagen 8">
            <a:extLst>
              <a:ext uri="{FF2B5EF4-FFF2-40B4-BE49-F238E27FC236}">
                <a16:creationId xmlns:a16="http://schemas.microsoft.com/office/drawing/2014/main" id="{0002CA00-8202-3740-A4DE-091006C07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Tree>
    <p:extLst>
      <p:ext uri="{BB962C8B-B14F-4D97-AF65-F5344CB8AC3E}">
        <p14:creationId xmlns:p14="http://schemas.microsoft.com/office/powerpoint/2010/main" val="423050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59D04D-2B56-47AB-94AB-C6EA859EF223}"/>
              </a:ext>
            </a:extLst>
          </p:cNvPr>
          <p:cNvSpPr/>
          <p:nvPr/>
        </p:nvSpPr>
        <p:spPr>
          <a:xfrm>
            <a:off x="1343472" y="980728"/>
            <a:ext cx="8604448" cy="584775"/>
          </a:xfrm>
          <a:prstGeom prst="rect">
            <a:avLst/>
          </a:prstGeom>
        </p:spPr>
        <p:txBody>
          <a:bodyPr wrap="square">
            <a:spAutoFit/>
          </a:bodyPr>
          <a:lstStyle/>
          <a:p>
            <a:pPr marL="457200" algn="ctr"/>
            <a:r>
              <a:rPr lang="es-ES" sz="3200" b="1" dirty="0">
                <a:solidFill>
                  <a:srgbClr val="222222"/>
                </a:solidFill>
                <a:latin typeface="Century Gothic" panose="020B0502020202020204" pitchFamily="34" charset="0"/>
              </a:rPr>
              <a:t>ORDEN DEL DÍA</a:t>
            </a:r>
          </a:p>
        </p:txBody>
      </p:sp>
      <p:sp>
        <p:nvSpPr>
          <p:cNvPr id="5" name="Rectángulo 4">
            <a:extLst>
              <a:ext uri="{FF2B5EF4-FFF2-40B4-BE49-F238E27FC236}">
                <a16:creationId xmlns:a16="http://schemas.microsoft.com/office/drawing/2014/main" id="{E929315D-105B-4274-957D-5C6B107007C7}"/>
              </a:ext>
            </a:extLst>
          </p:cNvPr>
          <p:cNvSpPr/>
          <p:nvPr/>
        </p:nvSpPr>
        <p:spPr>
          <a:xfrm>
            <a:off x="1703512" y="1938563"/>
            <a:ext cx="9127773" cy="2766911"/>
          </a:xfrm>
          <a:prstGeom prst="rect">
            <a:avLst/>
          </a:prstGeom>
        </p:spPr>
        <p:txBody>
          <a:bodyPr wrap="square">
            <a:spAutoFit/>
          </a:bodyPr>
          <a:lstStyle/>
          <a:p>
            <a:pPr algn="just">
              <a:lnSpc>
                <a:spcPct val="115000"/>
              </a:lnSpc>
            </a:pPr>
            <a:r>
              <a:rPr lang="es-ES" sz="2200" dirty="0">
                <a:solidFill>
                  <a:srgbClr val="3C4043"/>
                </a:solidFill>
                <a:latin typeface="Century Gothic" panose="020B0502020202020204" pitchFamily="34" charset="0"/>
              </a:rPr>
              <a:t>1. Pase de lista y declaratoria de quórum.</a:t>
            </a:r>
            <a:endParaRPr lang="es-MX" sz="2200" dirty="0">
              <a:solidFill>
                <a:srgbClr val="3C4043"/>
              </a:solidFill>
              <a:latin typeface="Century Gothic" panose="020B0502020202020204" pitchFamily="34" charset="0"/>
            </a:endParaRPr>
          </a:p>
          <a:p>
            <a:pPr algn="just">
              <a:lnSpc>
                <a:spcPct val="115000"/>
              </a:lnSpc>
            </a:pPr>
            <a:r>
              <a:rPr lang="es-MX" sz="2200" dirty="0">
                <a:solidFill>
                  <a:srgbClr val="3C4043"/>
                </a:solidFill>
                <a:latin typeface="Century Gothic" panose="020B0502020202020204" pitchFamily="34" charset="0"/>
              </a:rPr>
              <a:t>2. Dispensa de la lectura y, en su caso, aprobación del proyecto de orden del día.</a:t>
            </a:r>
          </a:p>
          <a:p>
            <a:pPr algn="just">
              <a:lnSpc>
                <a:spcPct val="115000"/>
              </a:lnSpc>
            </a:pPr>
            <a:r>
              <a:rPr lang="es-MX" sz="2200" dirty="0">
                <a:solidFill>
                  <a:srgbClr val="3C4043"/>
                </a:solidFill>
                <a:latin typeface="Century Gothic" panose="020B0502020202020204" pitchFamily="34" charset="0"/>
              </a:rPr>
              <a:t>3. Solicitud de ampliación líquida para proyecto de Red Geodésica.</a:t>
            </a:r>
          </a:p>
          <a:p>
            <a:pPr algn="just">
              <a:lnSpc>
                <a:spcPct val="115000"/>
              </a:lnSpc>
            </a:pPr>
            <a:r>
              <a:rPr lang="es-ES" sz="2200" dirty="0">
                <a:solidFill>
                  <a:srgbClr val="3C4043"/>
                </a:solidFill>
                <a:latin typeface="Century Gothic" panose="020B0502020202020204" pitchFamily="34" charset="0"/>
              </a:rPr>
              <a:t>4. Clausura.</a:t>
            </a:r>
            <a:endParaRPr lang="es-MX" sz="2200" dirty="0">
              <a:solidFill>
                <a:srgbClr val="3C4043"/>
              </a:solidFill>
              <a:latin typeface="Century Gothic" panose="020B0502020202020204" pitchFamily="34" charset="0"/>
            </a:endParaRPr>
          </a:p>
          <a:p>
            <a:pPr algn="l"/>
            <a:endParaRPr lang="es-MX" sz="2200" dirty="0">
              <a:solidFill>
                <a:srgbClr val="3C4043"/>
              </a:solidFill>
              <a:latin typeface="Century Gothic" panose="020B0502020202020204" pitchFamily="34" charset="0"/>
            </a:endParaRPr>
          </a:p>
        </p:txBody>
      </p:sp>
      <p:pic>
        <p:nvPicPr>
          <p:cNvPr id="8" name="Imagen 7">
            <a:extLst>
              <a:ext uri="{FF2B5EF4-FFF2-40B4-BE49-F238E27FC236}">
                <a16:creationId xmlns:a16="http://schemas.microsoft.com/office/drawing/2014/main" id="{86D23733-BEC3-DA90-3AEE-0B6CF332B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pic>
        <p:nvPicPr>
          <p:cNvPr id="9" name="Imagen 8">
            <a:extLst>
              <a:ext uri="{FF2B5EF4-FFF2-40B4-BE49-F238E27FC236}">
                <a16:creationId xmlns:a16="http://schemas.microsoft.com/office/drawing/2014/main" id="{FE649B1F-FB67-1FC1-680B-C4A1B916C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Tree>
    <p:extLst>
      <p:ext uri="{BB962C8B-B14F-4D97-AF65-F5344CB8AC3E}">
        <p14:creationId xmlns:p14="http://schemas.microsoft.com/office/powerpoint/2010/main" val="225966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1D488-E94C-4A21-A12B-6CA9437A017C}"/>
              </a:ext>
            </a:extLst>
          </p:cNvPr>
          <p:cNvSpPr>
            <a:spLocks noGrp="1"/>
          </p:cNvSpPr>
          <p:nvPr>
            <p:ph type="ctrTitle"/>
          </p:nvPr>
        </p:nvSpPr>
        <p:spPr>
          <a:xfrm>
            <a:off x="1199456" y="1988841"/>
            <a:ext cx="10081120" cy="2450057"/>
          </a:xfrm>
        </p:spPr>
        <p:txBody>
          <a:bodyPr>
            <a:noAutofit/>
          </a:bodyPr>
          <a:lstStyle/>
          <a:p>
            <a:r>
              <a:rPr lang="es-MX" sz="3600" dirty="0">
                <a:solidFill>
                  <a:srgbClr val="3C4043"/>
                </a:solidFill>
                <a:latin typeface="Century Gothic" panose="020B0502020202020204" pitchFamily="34" charset="0"/>
              </a:rPr>
              <a:t>3. Solicitud de ampliación líquida para proyecto de Red Geodésica.</a:t>
            </a:r>
          </a:p>
        </p:txBody>
      </p:sp>
      <p:pic>
        <p:nvPicPr>
          <p:cNvPr id="6" name="Imagen 5">
            <a:extLst>
              <a:ext uri="{FF2B5EF4-FFF2-40B4-BE49-F238E27FC236}">
                <a16:creationId xmlns:a16="http://schemas.microsoft.com/office/drawing/2014/main" id="{B73F74B3-6868-CE7A-51EF-3B21F0045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pic>
        <p:nvPicPr>
          <p:cNvPr id="8" name="Imagen 7">
            <a:extLst>
              <a:ext uri="{FF2B5EF4-FFF2-40B4-BE49-F238E27FC236}">
                <a16:creationId xmlns:a16="http://schemas.microsoft.com/office/drawing/2014/main" id="{256B0F93-4801-C747-9926-FE6EFEF81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Tree>
    <p:extLst>
      <p:ext uri="{BB962C8B-B14F-4D97-AF65-F5344CB8AC3E}">
        <p14:creationId xmlns:p14="http://schemas.microsoft.com/office/powerpoint/2010/main" val="156061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E03D7A0-B771-F008-A0E5-96268F291AE6}"/>
              </a:ext>
            </a:extLst>
          </p:cNvPr>
          <p:cNvSpPr>
            <a:spLocks noGrp="1"/>
          </p:cNvSpPr>
          <p:nvPr>
            <p:ph idx="1"/>
          </p:nvPr>
        </p:nvSpPr>
        <p:spPr>
          <a:xfrm>
            <a:off x="818838" y="1359070"/>
            <a:ext cx="5545832" cy="4742446"/>
          </a:xfrm>
        </p:spPr>
        <p:txBody>
          <a:bodyPr>
            <a:normAutofit lnSpcReduction="10000"/>
          </a:bodyPr>
          <a:lstStyle/>
          <a:p>
            <a:pPr algn="just">
              <a:lnSpc>
                <a:spcPct val="107000"/>
              </a:lnSpc>
              <a:spcAft>
                <a:spcPts val="800"/>
              </a:spcAft>
            </a:pPr>
            <a:r>
              <a:rPr lang="es-MX" sz="1800" b="1" kern="100" dirty="0">
                <a:effectLst/>
                <a:latin typeface="Century Gothic" panose="020B0502020202020204" pitchFamily="34" charset="0"/>
                <a:ea typeface="Calibri" panose="020F0502020204030204" pitchFamily="34" charset="0"/>
                <a:cs typeface="Times New Roman" panose="02020603050405020304" pitchFamily="18" charset="0"/>
              </a:rPr>
              <a:t>OBJETIVO</a:t>
            </a:r>
            <a:r>
              <a:rPr lang="es-MX" sz="1800" kern="100" dirty="0">
                <a:effectLst/>
                <a:latin typeface="Century Gothic" panose="020B0502020202020204" pitchFamily="34" charset="0"/>
                <a:ea typeface="Calibri" panose="020F0502020204030204" pitchFamily="34" charset="0"/>
                <a:cs typeface="Times New Roman" panose="02020603050405020304" pitchFamily="18" charset="0"/>
              </a:rPr>
              <a:t>. Contar con una malla de puntos con coordenadas conocidas, de alta precisión y certidumbre distribuidos en el territorio y materializados sobre el terreno mediante monumentos de concreto con una placa metálica empotrada que identifica al punto. </a:t>
            </a:r>
          </a:p>
          <a:p>
            <a:pPr algn="just">
              <a:lnSpc>
                <a:spcPct val="107000"/>
              </a:lnSpc>
              <a:spcAft>
                <a:spcPts val="800"/>
              </a:spcAft>
            </a:pPr>
            <a:endParaRPr lang="es-MX" sz="1800" kern="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b="1" kern="100" dirty="0">
                <a:effectLst/>
                <a:latin typeface="Century Gothic" panose="020B0502020202020204" pitchFamily="34" charset="0"/>
                <a:ea typeface="Calibri" panose="020F0502020204030204" pitchFamily="34" charset="0"/>
                <a:cs typeface="Times New Roman" panose="02020603050405020304" pitchFamily="18" charset="0"/>
              </a:rPr>
              <a:t>BENEFICIOS</a:t>
            </a:r>
            <a:r>
              <a:rPr lang="es-MX" sz="1800" kern="100" dirty="0">
                <a:effectLst/>
                <a:latin typeface="Century Gothic" panose="020B0502020202020204" pitchFamily="34" charset="0"/>
                <a:ea typeface="Calibri" panose="020F0502020204030204" pitchFamily="34" charset="0"/>
                <a:cs typeface="Times New Roman" panose="02020603050405020304" pitchFamily="18" charset="0"/>
              </a:rPr>
              <a:t>. Es la base primaria para la sistematización y homologación de información del Catastro y Cartografía Municipal, debiendo cumplir con las Normas técnicas aplicables, así como la guía para el desarrollo de actividades para la gestión, administración y ocupación territorial.</a:t>
            </a:r>
          </a:p>
          <a:p>
            <a:pPr marL="342900" lvl="0" indent="-342900" algn="just">
              <a:lnSpc>
                <a:spcPct val="107000"/>
              </a:lnSpc>
              <a:spcAft>
                <a:spcPts val="800"/>
              </a:spcAft>
              <a:buFont typeface="Arial" panose="020B0604020202020204" pitchFamily="34" charset="0"/>
              <a:buChar char="•"/>
              <a:tabLst>
                <a:tab pos="457200" algn="l"/>
              </a:tabLst>
            </a:pPr>
            <a:endParaRPr lang="es-MX"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s-MX" sz="18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C7CC434C-9101-530A-636A-8AE563AEA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grpSp>
        <p:nvGrpSpPr>
          <p:cNvPr id="16" name="Grupo 15">
            <a:extLst>
              <a:ext uri="{FF2B5EF4-FFF2-40B4-BE49-F238E27FC236}">
                <a16:creationId xmlns:a16="http://schemas.microsoft.com/office/drawing/2014/main" id="{7B00835D-3AD7-522C-96D1-317F1F174F30}"/>
              </a:ext>
            </a:extLst>
          </p:cNvPr>
          <p:cNvGrpSpPr/>
          <p:nvPr/>
        </p:nvGrpSpPr>
        <p:grpSpPr>
          <a:xfrm>
            <a:off x="6364670" y="570023"/>
            <a:ext cx="5759221" cy="6099337"/>
            <a:chOff x="6364670" y="570023"/>
            <a:chExt cx="5759221" cy="6099337"/>
          </a:xfrm>
        </p:grpSpPr>
        <p:pic>
          <p:nvPicPr>
            <p:cNvPr id="10" name="Imagen 9">
              <a:extLst>
                <a:ext uri="{FF2B5EF4-FFF2-40B4-BE49-F238E27FC236}">
                  <a16:creationId xmlns:a16="http://schemas.microsoft.com/office/drawing/2014/main" id="{30A9926E-90FD-FBD6-E831-47CCFD11740C}"/>
                </a:ext>
              </a:extLst>
            </p:cNvPr>
            <p:cNvPicPr>
              <a:picLocks noChangeAspect="1"/>
            </p:cNvPicPr>
            <p:nvPr/>
          </p:nvPicPr>
          <p:blipFill rotWithShape="1">
            <a:blip r:embed="rId3"/>
            <a:srcRect l="26966" t="13250" r="31034" b="7905"/>
            <a:stretch/>
          </p:blipFill>
          <p:spPr>
            <a:xfrm>
              <a:off x="6478374" y="707890"/>
              <a:ext cx="5645517" cy="5961470"/>
            </a:xfrm>
            <a:prstGeom prst="rect">
              <a:avLst/>
            </a:prstGeom>
          </p:spPr>
        </p:pic>
        <p:sp>
          <p:nvSpPr>
            <p:cNvPr id="12" name="Rectángulo 11">
              <a:extLst>
                <a:ext uri="{FF2B5EF4-FFF2-40B4-BE49-F238E27FC236}">
                  <a16:creationId xmlns:a16="http://schemas.microsoft.com/office/drawing/2014/main" id="{F7D0F1A7-00E6-C8D9-6F21-B574673FBA0A}"/>
                </a:ext>
              </a:extLst>
            </p:cNvPr>
            <p:cNvSpPr/>
            <p:nvPr/>
          </p:nvSpPr>
          <p:spPr>
            <a:xfrm>
              <a:off x="6364670" y="570023"/>
              <a:ext cx="2971690" cy="986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5" name="Título 1">
            <a:extLst>
              <a:ext uri="{FF2B5EF4-FFF2-40B4-BE49-F238E27FC236}">
                <a16:creationId xmlns:a16="http://schemas.microsoft.com/office/drawing/2014/main" id="{40CC147A-A112-48D0-BB36-0CA753E5059D}"/>
              </a:ext>
            </a:extLst>
          </p:cNvPr>
          <p:cNvSpPr txBox="1">
            <a:spLocks/>
          </p:cNvSpPr>
          <p:nvPr/>
        </p:nvSpPr>
        <p:spPr>
          <a:xfrm>
            <a:off x="762000" y="341784"/>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a:latin typeface="Century Gothic" panose="020B0502020202020204" pitchFamily="34" charset="0"/>
              </a:rPr>
              <a:t>ANTECEDENTES</a:t>
            </a:r>
          </a:p>
        </p:txBody>
      </p:sp>
      <p:pic>
        <p:nvPicPr>
          <p:cNvPr id="17" name="Imagen 16">
            <a:extLst>
              <a:ext uri="{FF2B5EF4-FFF2-40B4-BE49-F238E27FC236}">
                <a16:creationId xmlns:a16="http://schemas.microsoft.com/office/drawing/2014/main" id="{F0C9DAAF-EA12-4BAC-862E-2D8717A95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Tree>
    <p:extLst>
      <p:ext uri="{BB962C8B-B14F-4D97-AF65-F5344CB8AC3E}">
        <p14:creationId xmlns:p14="http://schemas.microsoft.com/office/powerpoint/2010/main" val="344647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752AAB7-CB45-B2C9-5156-5768CD94DEC2}"/>
              </a:ext>
            </a:extLst>
          </p:cNvPr>
          <p:cNvSpPr txBox="1"/>
          <p:nvPr/>
        </p:nvSpPr>
        <p:spPr>
          <a:xfrm>
            <a:off x="767408" y="656692"/>
            <a:ext cx="7740860" cy="2804037"/>
          </a:xfrm>
          <a:prstGeom prst="rect">
            <a:avLst/>
          </a:prstGeom>
          <a:noFill/>
        </p:spPr>
        <p:txBody>
          <a:bodyPr wrap="square">
            <a:spAutoFit/>
          </a:bodyPr>
          <a:lstStyle/>
          <a:p>
            <a:pPr algn="just">
              <a:lnSpc>
                <a:spcPct val="107000"/>
              </a:lnSpc>
              <a:spcAft>
                <a:spcPts val="800"/>
              </a:spcAft>
            </a:pPr>
            <a:r>
              <a:rPr lang="es-MX" sz="2000" kern="100" dirty="0">
                <a:effectLst/>
                <a:latin typeface="Century Gothic" panose="020B0502020202020204" pitchFamily="34" charset="0"/>
                <a:ea typeface="Calibri" panose="020F0502020204030204" pitchFamily="34" charset="0"/>
                <a:cs typeface="Times New Roman" panose="02020603050405020304" pitchFamily="18" charset="0"/>
              </a:rPr>
              <a:t>En los meses de marzo a abril se llevaron a cabo </a:t>
            </a:r>
            <a:r>
              <a:rPr lang="es-MX" sz="2000" b="1" kern="100" dirty="0">
                <a:effectLst/>
                <a:latin typeface="Century Gothic" panose="020B0502020202020204" pitchFamily="34" charset="0"/>
                <a:ea typeface="Calibri" panose="020F0502020204030204" pitchFamily="34" charset="0"/>
                <a:cs typeface="Times New Roman" panose="02020603050405020304" pitchFamily="18" charset="0"/>
              </a:rPr>
              <a:t>4 sesiones de trabajo </a:t>
            </a:r>
            <a:r>
              <a:rPr lang="es-MX" sz="2000" kern="100" dirty="0">
                <a:effectLst/>
                <a:latin typeface="Century Gothic" panose="020B0502020202020204" pitchFamily="34" charset="0"/>
                <a:ea typeface="Calibri" panose="020F0502020204030204" pitchFamily="34" charset="0"/>
                <a:cs typeface="Times New Roman" panose="02020603050405020304" pitchFamily="18" charset="0"/>
              </a:rPr>
              <a:t>con representantes de la Dirección General de Medio Ambiente y Ordenamiento Territorial DGMAOT, el Sistema Municipal de Agua Potable y Alcantarillado de Guanajuato SIMAPAG, la Dirección General de Obra Pública DGOP, la Dirección de Catastro e Impuesto Predial y el Instituto Municipal de Planeación de Guanajuato, </a:t>
            </a:r>
            <a:r>
              <a:rPr lang="es-MX" sz="2000" kern="100" dirty="0" err="1">
                <a:effectLst/>
                <a:latin typeface="Century Gothic" panose="020B0502020202020204" pitchFamily="34" charset="0"/>
                <a:ea typeface="Calibri" panose="020F0502020204030204" pitchFamily="34" charset="0"/>
                <a:cs typeface="Times New Roman" panose="02020603050405020304" pitchFamily="18" charset="0"/>
              </a:rPr>
              <a:t>Gto</a:t>
            </a:r>
            <a:r>
              <a:rPr lang="es-MX" sz="2000" kern="100" dirty="0">
                <a:effectLst/>
                <a:latin typeface="Century Gothic" panose="020B0502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MX" sz="2000" kern="100" dirty="0">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7" name="Imagen 6">
            <a:extLst>
              <a:ext uri="{FF2B5EF4-FFF2-40B4-BE49-F238E27FC236}">
                <a16:creationId xmlns:a16="http://schemas.microsoft.com/office/drawing/2014/main" id="{11C3BFAD-8B6E-D66E-E106-76D52633573B}"/>
              </a:ext>
            </a:extLst>
          </p:cNvPr>
          <p:cNvPicPr>
            <a:picLocks noChangeAspect="1"/>
          </p:cNvPicPr>
          <p:nvPr/>
        </p:nvPicPr>
        <p:blipFill>
          <a:blip r:embed="rId2"/>
          <a:stretch>
            <a:fillRect/>
          </a:stretch>
        </p:blipFill>
        <p:spPr>
          <a:xfrm>
            <a:off x="9136008" y="550735"/>
            <a:ext cx="2952328" cy="5640269"/>
          </a:xfrm>
          <a:prstGeom prst="rect">
            <a:avLst/>
          </a:prstGeom>
        </p:spPr>
      </p:pic>
      <p:pic>
        <p:nvPicPr>
          <p:cNvPr id="9" name="Imagen 8" descr="Un grupo de personas en un salón de clases&#10;&#10;Descripción generada automáticamente con confianza media">
            <a:extLst>
              <a:ext uri="{FF2B5EF4-FFF2-40B4-BE49-F238E27FC236}">
                <a16:creationId xmlns:a16="http://schemas.microsoft.com/office/drawing/2014/main" id="{CDC1CE8E-21DB-2E63-BEBD-B7CAED5FCAA2}"/>
              </a:ext>
            </a:extLst>
          </p:cNvPr>
          <p:cNvPicPr>
            <a:picLocks noChangeAspect="1"/>
          </p:cNvPicPr>
          <p:nvPr/>
        </p:nvPicPr>
        <p:blipFill rotWithShape="1">
          <a:blip r:embed="rId3">
            <a:extLst>
              <a:ext uri="{28A0092B-C50C-407E-A947-70E740481C1C}">
                <a14:useLocalDpi xmlns:a14="http://schemas.microsoft.com/office/drawing/2010/main" val="0"/>
              </a:ext>
            </a:extLst>
          </a:blip>
          <a:srcRect l="6626" t="17739"/>
          <a:stretch/>
        </p:blipFill>
        <p:spPr>
          <a:xfrm>
            <a:off x="191344" y="3781181"/>
            <a:ext cx="4905160" cy="2420127"/>
          </a:xfrm>
          <a:prstGeom prst="rect">
            <a:avLst/>
          </a:prstGeom>
        </p:spPr>
      </p:pic>
      <p:pic>
        <p:nvPicPr>
          <p:cNvPr id="11" name="Imagen 10" descr="Un grupo de personas sentadas en una oficina&#10;&#10;Descripción generada automáticamente">
            <a:extLst>
              <a:ext uri="{FF2B5EF4-FFF2-40B4-BE49-F238E27FC236}">
                <a16:creationId xmlns:a16="http://schemas.microsoft.com/office/drawing/2014/main" id="{AB990B2C-F2EA-EE6C-9341-186495F3BFCA}"/>
              </a:ext>
            </a:extLst>
          </p:cNvPr>
          <p:cNvPicPr>
            <a:picLocks noChangeAspect="1"/>
          </p:cNvPicPr>
          <p:nvPr/>
        </p:nvPicPr>
        <p:blipFill rotWithShape="1">
          <a:blip r:embed="rId4">
            <a:extLst>
              <a:ext uri="{28A0092B-C50C-407E-A947-70E740481C1C}">
                <a14:useLocalDpi xmlns:a14="http://schemas.microsoft.com/office/drawing/2010/main" val="0"/>
              </a:ext>
            </a:extLst>
          </a:blip>
          <a:srcRect l="14864" t="-5405" r="6081" b="5405"/>
          <a:stretch/>
        </p:blipFill>
        <p:spPr>
          <a:xfrm>
            <a:off x="5295880" y="3645024"/>
            <a:ext cx="3744416" cy="2556284"/>
          </a:xfrm>
          <a:prstGeom prst="rect">
            <a:avLst/>
          </a:prstGeom>
        </p:spPr>
      </p:pic>
    </p:spTree>
    <p:extLst>
      <p:ext uri="{BB962C8B-B14F-4D97-AF65-F5344CB8AC3E}">
        <p14:creationId xmlns:p14="http://schemas.microsoft.com/office/powerpoint/2010/main" val="71507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7B2D186-0917-7B76-58E8-48A530EF9AE0}"/>
              </a:ext>
            </a:extLst>
          </p:cNvPr>
          <p:cNvPicPr>
            <a:picLocks noChangeAspect="1"/>
          </p:cNvPicPr>
          <p:nvPr/>
        </p:nvPicPr>
        <p:blipFill>
          <a:blip r:embed="rId2"/>
          <a:stretch>
            <a:fillRect/>
          </a:stretch>
        </p:blipFill>
        <p:spPr>
          <a:xfrm>
            <a:off x="7320136" y="548680"/>
            <a:ext cx="4519052" cy="5235394"/>
          </a:xfrm>
          <a:prstGeom prst="rect">
            <a:avLst/>
          </a:prstGeom>
        </p:spPr>
      </p:pic>
      <p:sp>
        <p:nvSpPr>
          <p:cNvPr id="7" name="CuadroTexto 6">
            <a:extLst>
              <a:ext uri="{FF2B5EF4-FFF2-40B4-BE49-F238E27FC236}">
                <a16:creationId xmlns:a16="http://schemas.microsoft.com/office/drawing/2014/main" id="{6ED6C26A-1F93-0A35-25E6-F2ECD1570A14}"/>
              </a:ext>
            </a:extLst>
          </p:cNvPr>
          <p:cNvSpPr txBox="1"/>
          <p:nvPr/>
        </p:nvSpPr>
        <p:spPr>
          <a:xfrm>
            <a:off x="119336" y="528072"/>
            <a:ext cx="7200800" cy="5810052"/>
          </a:xfrm>
          <a:prstGeom prst="rect">
            <a:avLst/>
          </a:prstGeom>
          <a:noFill/>
        </p:spPr>
        <p:txBody>
          <a:bodyPr wrap="square">
            <a:spAutoFit/>
          </a:bodyPr>
          <a:lstStyle/>
          <a:p>
            <a:pPr algn="just">
              <a:lnSpc>
                <a:spcPct val="107000"/>
              </a:lnSpc>
              <a:spcAft>
                <a:spcPts val="800"/>
              </a:spcAft>
            </a:pP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Entre los principales acuerdos de las sesiones se llegaron a los siguientes acuerdos:</a:t>
            </a:r>
          </a:p>
          <a:p>
            <a:pPr algn="just">
              <a:lnSpc>
                <a:spcPct val="107000"/>
              </a:lnSpc>
              <a:spcAft>
                <a:spcPts val="800"/>
              </a:spcAft>
            </a:pPr>
            <a:endParaRPr lang="es-MX" sz="16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La coordinación del proyecto será tomada por IMPLAN Guanajuato con apoyo de DGMAOT, definiendo los alcances con los demás miembros de la mesa.  </a:t>
            </a:r>
          </a:p>
          <a:p>
            <a:pPr marL="342900" lvl="0" indent="-342900" algn="just">
              <a:lnSpc>
                <a:spcPct val="107000"/>
              </a:lnSpc>
              <a:buFont typeface="+mj-lt"/>
              <a:buAutoNum type="arabicPeriod"/>
            </a:pP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El esquema de elaboración debe ser por contratación del proyecto.</a:t>
            </a:r>
          </a:p>
          <a:p>
            <a:pPr marL="342900" lvl="0" indent="-342900" algn="just">
              <a:lnSpc>
                <a:spcPct val="107000"/>
              </a:lnSpc>
              <a:buFont typeface="+mj-lt"/>
              <a:buAutoNum type="arabicPeriod"/>
            </a:pP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La zona prioritaria para la distribución de los vértices es el centro de población, con énfasis en la zona sur para la primera etapa, buscando cubrir el total del municipio con la Red. </a:t>
            </a:r>
          </a:p>
          <a:p>
            <a:pPr marL="342900" lvl="0" indent="-342900" algn="just">
              <a:lnSpc>
                <a:spcPct val="107000"/>
              </a:lnSpc>
              <a:buFont typeface="+mj-lt"/>
              <a:buAutoNum type="arabicPeriod"/>
            </a:pP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Se ajusta el proyecto sobre los alcances normativos técnicos de INEGI.</a:t>
            </a:r>
          </a:p>
          <a:p>
            <a:pPr marL="342900" lvl="0" indent="-342900" algn="just">
              <a:lnSpc>
                <a:spcPct val="107000"/>
              </a:lnSpc>
              <a:buFont typeface="+mj-lt"/>
              <a:buAutoNum type="arabicPeriod"/>
            </a:pPr>
            <a:r>
              <a:rPr lang="es-MX" sz="1600" kern="100" dirty="0">
                <a:latin typeface="Century Gothic" panose="020B0502020202020204" pitchFamily="34" charset="0"/>
                <a:ea typeface="Calibri" panose="020F0502020204030204" pitchFamily="34" charset="0"/>
                <a:cs typeface="Times New Roman" panose="02020603050405020304" pitchFamily="18" charset="0"/>
              </a:rPr>
              <a:t>S</a:t>
            </a: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e dieron a conocer los entregables del proyecto por parte de los proponentes, el Colegio de Ingenieros Topógrafos e Hidráulicos Guanajuatenses.</a:t>
            </a:r>
          </a:p>
          <a:p>
            <a:pPr marL="342900" lvl="0" indent="-342900" algn="just">
              <a:lnSpc>
                <a:spcPct val="107000"/>
              </a:lnSpc>
              <a:buFont typeface="+mj-lt"/>
              <a:buAutoNum type="arabicPeriod"/>
            </a:pP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Revisión de la reglamentación municipal en materia para conocer los trámites y servicios que incidirá un cambio con la implementación de la Red.</a:t>
            </a:r>
          </a:p>
          <a:p>
            <a:pPr marL="342900" lvl="0" indent="-342900" algn="just">
              <a:lnSpc>
                <a:spcPct val="107000"/>
              </a:lnSpc>
              <a:spcAft>
                <a:spcPts val="800"/>
              </a:spcAft>
              <a:buFont typeface="+mj-lt"/>
              <a:buAutoNum type="arabicPeriod"/>
            </a:pPr>
            <a:r>
              <a:rPr lang="es-MX" sz="1600" kern="100" dirty="0">
                <a:effectLst/>
                <a:latin typeface="Century Gothic" panose="020B0502020202020204" pitchFamily="34" charset="0"/>
                <a:ea typeface="Calibri" panose="020F0502020204030204" pitchFamily="34" charset="0"/>
                <a:cs typeface="Times New Roman" panose="02020603050405020304" pitchFamily="18" charset="0"/>
              </a:rPr>
              <a:t>Se ha buscado la información económica y de contratación de manera coordinada con miembros del H. Ayuntamiento. </a:t>
            </a:r>
          </a:p>
        </p:txBody>
      </p:sp>
    </p:spTree>
    <p:extLst>
      <p:ext uri="{BB962C8B-B14F-4D97-AF65-F5344CB8AC3E}">
        <p14:creationId xmlns:p14="http://schemas.microsoft.com/office/powerpoint/2010/main" val="375429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03439A0-448A-331F-0EA9-6D6D07AA3C16}"/>
              </a:ext>
            </a:extLst>
          </p:cNvPr>
          <p:cNvSpPr txBox="1"/>
          <p:nvPr/>
        </p:nvSpPr>
        <p:spPr>
          <a:xfrm>
            <a:off x="479376" y="2276872"/>
            <a:ext cx="11255424" cy="1753365"/>
          </a:xfrm>
          <a:prstGeom prst="rect">
            <a:avLst/>
          </a:prstGeom>
          <a:noFill/>
        </p:spPr>
        <p:txBody>
          <a:bodyPr wrap="square">
            <a:spAutoFit/>
          </a:bodyPr>
          <a:lstStyle/>
          <a:p>
            <a:pPr algn="just">
              <a:lnSpc>
                <a:spcPct val="115000"/>
              </a:lnSpc>
            </a:pPr>
            <a:r>
              <a:rPr lang="es-ES" sz="2400" dirty="0">
                <a:effectLst/>
                <a:latin typeface="Century Gothic" panose="020B0502020202020204" pitchFamily="34" charset="0"/>
                <a:ea typeface="Calibri" panose="020F0502020204030204" pitchFamily="34" charset="0"/>
                <a:cs typeface="Arial" panose="020B0604020202020204" pitchFamily="34" charset="0"/>
              </a:rPr>
              <a:t>Se considera el costo del proyecto en un total de $400,000.00 (Cuatrocientos mil pesos 00/100 M.N), por lo que se solicita una ampliación líquida al subsidio 2023 del Instituto Municipal de Planeación de Guanajuato, </a:t>
            </a:r>
            <a:r>
              <a:rPr lang="es-ES" sz="2400" dirty="0" err="1">
                <a:effectLst/>
                <a:latin typeface="Century Gothic" panose="020B0502020202020204" pitchFamily="34" charset="0"/>
                <a:ea typeface="Calibri" panose="020F0502020204030204" pitchFamily="34" charset="0"/>
                <a:cs typeface="Arial" panose="020B0604020202020204" pitchFamily="34" charset="0"/>
              </a:rPr>
              <a:t>Gto</a:t>
            </a:r>
            <a:r>
              <a:rPr lang="es-ES" sz="2400" dirty="0">
                <a:latin typeface="Century Gothic" panose="020B0502020202020204" pitchFamily="34" charset="0"/>
                <a:ea typeface="Calibri" panose="020F0502020204030204" pitchFamily="34" charset="0"/>
                <a:cs typeface="Arial" panose="020B0604020202020204" pitchFamily="34" charset="0"/>
              </a:rPr>
              <a:t>.</a:t>
            </a:r>
            <a:r>
              <a:rPr lang="es-ES" sz="2400" dirty="0">
                <a:effectLst/>
                <a:latin typeface="Century Gothic" panose="020B0502020202020204" pitchFamily="34" charset="0"/>
                <a:ea typeface="Calibri" panose="020F0502020204030204" pitchFamily="34" charset="0"/>
                <a:cs typeface="Arial" panose="020B0604020202020204" pitchFamily="34" charset="0"/>
              </a:rPr>
              <a:t>, con el fin de realizar la contratación del servicio.</a:t>
            </a:r>
            <a:endParaRPr lang="es-MX"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BD3A3340-A2AE-46F5-AD4F-527FAF3E4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pic>
        <p:nvPicPr>
          <p:cNvPr id="7" name="Imagen 6">
            <a:extLst>
              <a:ext uri="{FF2B5EF4-FFF2-40B4-BE49-F238E27FC236}">
                <a16:creationId xmlns:a16="http://schemas.microsoft.com/office/drawing/2014/main" id="{9C6B27DE-0C03-575B-73F7-68CD074AD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
        <p:nvSpPr>
          <p:cNvPr id="8" name="Título 1">
            <a:extLst>
              <a:ext uri="{FF2B5EF4-FFF2-40B4-BE49-F238E27FC236}">
                <a16:creationId xmlns:a16="http://schemas.microsoft.com/office/drawing/2014/main" id="{3AA52D54-DE76-23C2-C1F8-6C624391EC56}"/>
              </a:ext>
            </a:extLst>
          </p:cNvPr>
          <p:cNvSpPr txBox="1">
            <a:spLocks/>
          </p:cNvSpPr>
          <p:nvPr/>
        </p:nvSpPr>
        <p:spPr>
          <a:xfrm>
            <a:off x="762000" y="341784"/>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latin typeface="Century Gothic" panose="020B0502020202020204" pitchFamily="34" charset="0"/>
              </a:rPr>
              <a:t>S</a:t>
            </a:r>
            <a:r>
              <a:rPr lang="es-MX" dirty="0">
                <a:latin typeface="Century Gothic" panose="020B0502020202020204" pitchFamily="34" charset="0"/>
              </a:rPr>
              <a:t>OLICITUD</a:t>
            </a:r>
          </a:p>
        </p:txBody>
      </p:sp>
    </p:spTree>
    <p:extLst>
      <p:ext uri="{BB962C8B-B14F-4D97-AF65-F5344CB8AC3E}">
        <p14:creationId xmlns:p14="http://schemas.microsoft.com/office/powerpoint/2010/main" val="243268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ED5759AC-025F-4ED1-A7B9-9B55D4A21DA9}"/>
              </a:ext>
            </a:extLst>
          </p:cNvPr>
          <p:cNvSpPr txBox="1">
            <a:spLocks/>
          </p:cNvSpPr>
          <p:nvPr/>
        </p:nvSpPr>
        <p:spPr>
          <a:xfrm>
            <a:off x="1775520" y="1844824"/>
            <a:ext cx="8659810" cy="21871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a:r>
              <a:rPr lang="es-MX" sz="3600" dirty="0">
                <a:solidFill>
                  <a:srgbClr val="3C4043"/>
                </a:solidFill>
                <a:latin typeface="Century Gothic" panose="020B0502020202020204" pitchFamily="34" charset="0"/>
              </a:rPr>
              <a:t>4. Clausura.</a:t>
            </a:r>
            <a:endParaRPr lang="es-ES" sz="3600" dirty="0">
              <a:solidFill>
                <a:srgbClr val="3C4043"/>
              </a:solidFill>
              <a:latin typeface="Century Gothic" panose="020B0502020202020204" pitchFamily="34" charset="0"/>
            </a:endParaRPr>
          </a:p>
        </p:txBody>
      </p:sp>
      <p:pic>
        <p:nvPicPr>
          <p:cNvPr id="3" name="Imagen 2">
            <a:extLst>
              <a:ext uri="{FF2B5EF4-FFF2-40B4-BE49-F238E27FC236}">
                <a16:creationId xmlns:a16="http://schemas.microsoft.com/office/drawing/2014/main" id="{17A0AAB6-16C5-AECE-9E36-1A13E100B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9656"/>
            <a:ext cx="1581150" cy="1581150"/>
          </a:xfrm>
          <a:prstGeom prst="rect">
            <a:avLst/>
          </a:prstGeom>
        </p:spPr>
      </p:pic>
      <p:pic>
        <p:nvPicPr>
          <p:cNvPr id="4" name="Imagen 3">
            <a:extLst>
              <a:ext uri="{FF2B5EF4-FFF2-40B4-BE49-F238E27FC236}">
                <a16:creationId xmlns:a16="http://schemas.microsoft.com/office/drawing/2014/main" id="{85EAEC00-00B3-D983-858A-50D967FC7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5995544"/>
            <a:ext cx="1560576" cy="652272"/>
          </a:xfrm>
          <a:prstGeom prst="rect">
            <a:avLst/>
          </a:prstGeom>
        </p:spPr>
      </p:pic>
    </p:spTree>
    <p:extLst>
      <p:ext uri="{BB962C8B-B14F-4D97-AF65-F5344CB8AC3E}">
        <p14:creationId xmlns:p14="http://schemas.microsoft.com/office/powerpoint/2010/main" val="3047807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11114</TotalTime>
  <Words>450</Words>
  <Application>Microsoft Office PowerPoint</Application>
  <PresentationFormat>Panorámica</PresentationFormat>
  <Paragraphs>28</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Century Gothic</vt:lpstr>
      <vt:lpstr>Tema de Office</vt:lpstr>
      <vt:lpstr>Presentación de PowerPoint</vt:lpstr>
      <vt:lpstr>Presentación de PowerPoint</vt:lpstr>
      <vt:lpstr>3. Solicitud de ampliación líquida para proyecto de Red Geodésica.</vt:lpstr>
      <vt:lpstr>Presentación de PowerPoint</vt:lpstr>
      <vt:lpstr>Presentación de PowerPoint</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Municipal de Desarrollo Guanajuato 2013-2038</dc:title>
  <dc:creator>www.intercambiosvirtuales.org</dc:creator>
  <cp:lastModifiedBy>Alfredo Arredondo Pérez</cp:lastModifiedBy>
  <cp:revision>383</cp:revision>
  <cp:lastPrinted>2023-02-10T20:11:02Z</cp:lastPrinted>
  <dcterms:created xsi:type="dcterms:W3CDTF">2013-04-08T15:51:05Z</dcterms:created>
  <dcterms:modified xsi:type="dcterms:W3CDTF">2023-06-09T18:08:18Z</dcterms:modified>
</cp:coreProperties>
</file>