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2"/>
  </p:notesMasterIdLst>
  <p:sldIdLst>
    <p:sldId id="341" r:id="rId2"/>
    <p:sldId id="340" r:id="rId3"/>
    <p:sldId id="570" r:id="rId4"/>
    <p:sldId id="638" r:id="rId5"/>
    <p:sldId id="633" r:id="rId6"/>
    <p:sldId id="257" r:id="rId7"/>
    <p:sldId id="258" r:id="rId8"/>
    <p:sldId id="628" r:id="rId9"/>
    <p:sldId id="600" r:id="rId10"/>
    <p:sldId id="474" r:id="rId11"/>
  </p:sldIdLst>
  <p:sldSz cx="12192000" cy="6858000"/>
  <p:notesSz cx="7086600" cy="93726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tandar" initials="E" lastIdx="1" clrIdx="0">
    <p:extLst>
      <p:ext uri="{19B8F6BF-5375-455C-9EA6-DF929625EA0E}">
        <p15:presenceInfo xmlns:p15="http://schemas.microsoft.com/office/powerpoint/2012/main" userId="Estanda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82" d="100"/>
          <a:sy n="8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/>
          <a:lstStyle>
            <a:lvl1pPr algn="r">
              <a:defRPr sz="1300"/>
            </a:lvl1pPr>
          </a:lstStyle>
          <a:p>
            <a:fld id="{76273518-A17D-485F-A6C3-BB13037E1DD9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1" tIns="47021" rIns="94041" bIns="47021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1" tIns="47021" rIns="94041" bIns="47021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68630"/>
          </a:xfrm>
          <a:prstGeom prst="rect">
            <a:avLst/>
          </a:prstGeom>
        </p:spPr>
        <p:txBody>
          <a:bodyPr vert="horz" lIns="94041" tIns="47021" rIns="94041" bIns="47021" rtlCol="0" anchor="b"/>
          <a:lstStyle>
            <a:lvl1pPr algn="r">
              <a:defRPr sz="1300"/>
            </a:lvl1pPr>
          </a:lstStyle>
          <a:p>
            <a:fld id="{49C948C7-16C1-460B-B0BC-C631F16BD5A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129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7C192-FC3F-407D-B091-DB6DE1E73762}" type="datetimeFigureOut">
              <a:rPr lang="es-ES" smtClean="0"/>
              <a:pPr/>
              <a:t>28/06/2023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EBA3A-B4D9-467A-A1B9-1E3EBD258D4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E3BEE9C-E63A-4DC7-85BC-342D6CDDFC79}"/>
              </a:ext>
            </a:extLst>
          </p:cNvPr>
          <p:cNvSpPr/>
          <p:nvPr/>
        </p:nvSpPr>
        <p:spPr>
          <a:xfrm>
            <a:off x="1581150" y="1431067"/>
            <a:ext cx="926737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/>
            <a:r>
              <a:rPr lang="es-ES" sz="4400" dirty="0">
                <a:solidFill>
                  <a:srgbClr val="222222"/>
                </a:solidFill>
                <a:latin typeface="Century Gothic" panose="020B0502020202020204" pitchFamily="34" charset="0"/>
              </a:rPr>
              <a:t>Sexta Sesión Ordinaria 2023</a:t>
            </a:r>
          </a:p>
          <a:p>
            <a:pPr marL="457200" algn="ctr"/>
            <a:r>
              <a:rPr lang="es-ES" sz="4400" dirty="0">
                <a:solidFill>
                  <a:srgbClr val="222222"/>
                </a:solidFill>
                <a:latin typeface="Century Gothic" panose="020B0502020202020204" pitchFamily="34" charset="0"/>
              </a:rPr>
              <a:t>Junta Directiva</a:t>
            </a:r>
          </a:p>
          <a:p>
            <a:pPr marL="457200" algn="ctr"/>
            <a:r>
              <a:rPr lang="es-ES" sz="4400" dirty="0">
                <a:solidFill>
                  <a:srgbClr val="222222"/>
                </a:solidFill>
                <a:latin typeface="Century Gothic" panose="020B0502020202020204" pitchFamily="34" charset="0"/>
              </a:rPr>
              <a:t>Implan Guanajuato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31B8B14-1A4D-4965-860C-9ABD5C325292}"/>
              </a:ext>
            </a:extLst>
          </p:cNvPr>
          <p:cNvSpPr/>
          <p:nvPr/>
        </p:nvSpPr>
        <p:spPr>
          <a:xfrm>
            <a:off x="1783060" y="4365104"/>
            <a:ext cx="86044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/>
            <a:r>
              <a:rPr lang="es-ES" sz="3000" dirty="0">
                <a:solidFill>
                  <a:srgbClr val="222222"/>
                </a:solidFill>
                <a:latin typeface="Century Gothic" panose="020B0502020202020204" pitchFamily="34" charset="0"/>
              </a:rPr>
              <a:t>29 de junio de 2023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9A2949-BEC0-59E7-563F-705B6C1AF9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002CA00-8202-3740-A4DE-091006C07D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505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ED5759AC-025F-4ED1-A7B9-9B55D4A21DA9}"/>
              </a:ext>
            </a:extLst>
          </p:cNvPr>
          <p:cNvSpPr txBox="1">
            <a:spLocks/>
          </p:cNvSpPr>
          <p:nvPr/>
        </p:nvSpPr>
        <p:spPr>
          <a:xfrm>
            <a:off x="1775520" y="1844824"/>
            <a:ext cx="8659810" cy="21871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/>
            <a:r>
              <a:rPr lang="es-MX" sz="3600" dirty="0">
                <a:solidFill>
                  <a:srgbClr val="3C4043"/>
                </a:solidFill>
                <a:latin typeface="Century Gothic" panose="020B0502020202020204" pitchFamily="34" charset="0"/>
              </a:rPr>
              <a:t>8. Clausura.</a:t>
            </a:r>
            <a:endParaRPr lang="es-ES" sz="3600" dirty="0">
              <a:solidFill>
                <a:srgbClr val="3C404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7A0AAB6-16C5-AECE-9E36-1A13E100B3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69656"/>
            <a:ext cx="1581150" cy="158115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5EAEC00-00B3-D983-858A-50D967FC7C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5995544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80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DD59D04D-2B56-47AB-94AB-C6EA859EF223}"/>
              </a:ext>
            </a:extLst>
          </p:cNvPr>
          <p:cNvSpPr/>
          <p:nvPr/>
        </p:nvSpPr>
        <p:spPr>
          <a:xfrm>
            <a:off x="1271464" y="332656"/>
            <a:ext cx="8604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/>
            <a:r>
              <a:rPr lang="es-ES" sz="3200" b="1" dirty="0">
                <a:solidFill>
                  <a:srgbClr val="222222"/>
                </a:solidFill>
                <a:latin typeface="Century Gothic" panose="020B0502020202020204" pitchFamily="34" charset="0"/>
              </a:rPr>
              <a:t>ORDEN DEL DÍA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929315D-105B-4274-957D-5C6B107007C7}"/>
              </a:ext>
            </a:extLst>
          </p:cNvPr>
          <p:cNvSpPr/>
          <p:nvPr/>
        </p:nvSpPr>
        <p:spPr>
          <a:xfrm>
            <a:off x="1487488" y="1153195"/>
            <a:ext cx="9902618" cy="419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1. Pase de lista y declaratoria de quórum.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MX" dirty="0">
                <a:solidFill>
                  <a:srgbClr val="3C4043"/>
                </a:solidFill>
                <a:latin typeface="Century Gothic" panose="020B0502020202020204" pitchFamily="34" charset="0"/>
              </a:rPr>
              <a:t>2. Dispensa de la lectura y, en su caso, aprobación del proyecto de orden del día.</a:t>
            </a:r>
          </a:p>
          <a:p>
            <a:pPr algn="just">
              <a:lnSpc>
                <a:spcPct val="115000"/>
              </a:lnSpc>
            </a:pPr>
            <a:r>
              <a:rPr lang="es-MX" dirty="0">
                <a:solidFill>
                  <a:srgbClr val="3C4043"/>
                </a:solidFill>
                <a:latin typeface="Century Gothic" panose="020B0502020202020204" pitchFamily="34" charset="0"/>
              </a:rPr>
              <a:t>3. </a:t>
            </a: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Dispensa de la lectura y, en su caso, aprobación del acta de la 5ª sesión ordinaria 2023 de la Junta Directiva, celebrada el jueves 25 de mayo; así como de la 2ª sesión extraordinaria 2023, celebrada el lunes 12 de junio.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4. Reporte mensual de asuntos administrativos.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	Apoyo jurídico de la Dirección de Función Edilicia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	Revisión de Cuenta Pública y Auditoría a la Infraestructura Pública Municipal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5. Temas para Informe de Gobierno Municipal 2023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6. Seguimiento PMDUOET.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7. Asuntos Generales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dirty="0">
                <a:solidFill>
                  <a:srgbClr val="3C4043"/>
                </a:solidFill>
                <a:latin typeface="Century Gothic" panose="020B0502020202020204" pitchFamily="34" charset="0"/>
              </a:rPr>
              <a:t>8. Clausura.</a:t>
            </a:r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  <a:p>
            <a:pPr algn="l"/>
            <a:endParaRPr lang="es-MX" dirty="0">
              <a:solidFill>
                <a:srgbClr val="3C404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6D23733-BEC3-DA90-3AEE-0B6CF332B9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E649B1F-FB67-1FC1-680B-C4A1B916C9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66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1D488-E94C-4A21-A12B-6CA9437A0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716" y="1988840"/>
            <a:ext cx="11208568" cy="2450057"/>
          </a:xfrm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</a:pPr>
            <a:r>
              <a:rPr lang="es-ES" sz="3200" dirty="0">
                <a:solidFill>
                  <a:srgbClr val="3C4043"/>
                </a:solidFill>
                <a:latin typeface="Century Gothic" panose="020B0502020202020204" pitchFamily="34" charset="0"/>
              </a:rPr>
              <a:t>4. Reporte mensual de asuntos administrativos.</a:t>
            </a:r>
            <a:br>
              <a:rPr lang="es-MX" sz="3200" dirty="0">
                <a:solidFill>
                  <a:srgbClr val="3C4043"/>
                </a:solidFill>
                <a:latin typeface="Century Gothic" panose="020B0502020202020204" pitchFamily="34" charset="0"/>
              </a:rPr>
            </a:br>
            <a:r>
              <a:rPr lang="es-ES" sz="3200" dirty="0">
                <a:solidFill>
                  <a:srgbClr val="3C4043"/>
                </a:solidFill>
                <a:latin typeface="Century Gothic" panose="020B0502020202020204" pitchFamily="34" charset="0"/>
              </a:rPr>
              <a:t>	</a:t>
            </a:r>
            <a:r>
              <a:rPr lang="es-ES" sz="2000" dirty="0">
                <a:solidFill>
                  <a:srgbClr val="3C4043"/>
                </a:solidFill>
                <a:latin typeface="Century Gothic" panose="020B0502020202020204" pitchFamily="34" charset="0"/>
              </a:rPr>
              <a:t>*Apoyo jurídico de la Dirección de Función Edilicia</a:t>
            </a:r>
            <a:br>
              <a:rPr lang="es-MX" sz="2000" dirty="0">
                <a:solidFill>
                  <a:srgbClr val="3C4043"/>
                </a:solidFill>
                <a:latin typeface="Century Gothic" panose="020B0502020202020204" pitchFamily="34" charset="0"/>
              </a:rPr>
            </a:br>
            <a:r>
              <a:rPr lang="es-ES" sz="2000" dirty="0">
                <a:solidFill>
                  <a:srgbClr val="3C4043"/>
                </a:solidFill>
                <a:latin typeface="Century Gothic" panose="020B0502020202020204" pitchFamily="34" charset="0"/>
              </a:rPr>
              <a:t>	*Revisión de Cuenta Pública y Auditoría a la Infraestructura Pública Municipal</a:t>
            </a:r>
            <a:br>
              <a:rPr lang="es-MX" sz="3200" dirty="0">
                <a:solidFill>
                  <a:srgbClr val="3C4043"/>
                </a:solidFill>
                <a:latin typeface="Century Gothic" panose="020B0502020202020204" pitchFamily="34" charset="0"/>
              </a:rPr>
            </a:br>
            <a:endParaRPr lang="es-MX" sz="3200" dirty="0">
              <a:solidFill>
                <a:srgbClr val="3C404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73F74B3-6868-CE7A-51EF-3B21F00450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56B0F93-4801-C747-9926-FE6EFEF81E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61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A92D8C0-8F43-0C8F-26D5-E7F1B79FFFDE}"/>
              </a:ext>
            </a:extLst>
          </p:cNvPr>
          <p:cNvSpPr txBox="1"/>
          <p:nvPr/>
        </p:nvSpPr>
        <p:spPr>
          <a:xfrm>
            <a:off x="1271464" y="620688"/>
            <a:ext cx="9865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dirty="0">
                <a:solidFill>
                  <a:srgbClr val="3C4043"/>
                </a:solidFill>
                <a:latin typeface="Century Gothic" panose="020B0502020202020204" pitchFamily="34" charset="0"/>
              </a:rPr>
              <a:t>Revisión de Cuenta Pública y Auditoría a la Infraestructura Pública Municipal</a:t>
            </a:r>
            <a:endParaRPr lang="es-MX" dirty="0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50695570-B0CF-A2C0-3156-45F17CCC2C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178952"/>
              </p:ext>
            </p:extLst>
          </p:nvPr>
        </p:nvGraphicFramePr>
        <p:xfrm>
          <a:off x="1539937" y="1124745"/>
          <a:ext cx="4340039" cy="5614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4663440" imgH="6034757" progId="Acrobat.Document.DC">
                  <p:embed/>
                </p:oleObj>
              </mc:Choice>
              <mc:Fallback>
                <p:oleObj name="Acrobat Document" r:id="rId2" imgW="4663440" imgH="603475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39937" y="1124745"/>
                        <a:ext cx="4340039" cy="56148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797D9DFF-D272-E83E-A0A1-91FB75AC8DB5}"/>
              </a:ext>
            </a:extLst>
          </p:cNvPr>
          <p:cNvSpPr txBox="1"/>
          <p:nvPr/>
        </p:nvSpPr>
        <p:spPr>
          <a:xfrm>
            <a:off x="7104112" y="1916832"/>
            <a:ext cx="47525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dirty="0">
                <a:solidFill>
                  <a:srgbClr val="3C4043"/>
                </a:solidFill>
                <a:latin typeface="Century Gothic" panose="020B0502020202020204" pitchFamily="34" charset="0"/>
              </a:rPr>
              <a:t>“… hacerle de su conocimiento que el pasado 9 de junio, el Titular de la Auditoría Superior del Estado de Guanajuato notificó al Presidente Municipal de Guanajuato las órdenes de inicio a: </a:t>
            </a:r>
            <a:r>
              <a:rPr lang="es-ES" sz="1800" i="1" dirty="0">
                <a:solidFill>
                  <a:srgbClr val="3C4043"/>
                </a:solidFill>
                <a:latin typeface="Century Gothic" panose="020B0502020202020204" pitchFamily="34" charset="0"/>
              </a:rPr>
              <a:t>Revisión de Cuenta Pública y la Auditoría a la Infraestructura Pública Municipal </a:t>
            </a:r>
            <a:r>
              <a:rPr lang="es-ES" sz="1800" dirty="0">
                <a:solidFill>
                  <a:srgbClr val="3C4043"/>
                </a:solidFill>
                <a:latin typeface="Century Gothic" panose="020B0502020202020204" pitchFamily="34" charset="0"/>
              </a:rPr>
              <a:t>ambas del periodo enero a diciembre de 2022 …”</a:t>
            </a:r>
            <a:endParaRPr lang="es-MX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35A2240-73CE-0F06-F47D-6876E5492A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F60A450-CDFD-662B-6612-6A7DEF860EA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31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1D488-E94C-4A21-A12B-6CA9437A0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716" y="1988840"/>
            <a:ext cx="11208568" cy="245005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es-ES" sz="3200" dirty="0">
                <a:solidFill>
                  <a:srgbClr val="3C4043"/>
                </a:solidFill>
                <a:latin typeface="Century Gothic" panose="020B0502020202020204" pitchFamily="34" charset="0"/>
              </a:rPr>
              <a:t>5. Temas para Informe de Gobierno Municipal 2023</a:t>
            </a:r>
            <a:endParaRPr lang="es-MX" sz="3200" dirty="0">
              <a:solidFill>
                <a:srgbClr val="3C404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73F74B3-6868-CE7A-51EF-3B21F00450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56B0F93-4801-C747-9926-FE6EFEF81E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803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344EFA-0D85-14F4-67F0-433E66C12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328"/>
            <a:ext cx="10515600" cy="46817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Acción 1.</a:t>
            </a:r>
            <a:r>
              <a:rPr lang="es-ES" sz="2400" dirty="0">
                <a:latin typeface="Century Gothic" panose="020B0502020202020204" pitchFamily="34" charset="0"/>
                <a:cs typeface="Arial" panose="020B0604020202020204" pitchFamily="34" charset="0"/>
              </a:rPr>
              <a:t> Órganos de gobierno y ciudadanos del IMPLAN.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Acción 2.</a:t>
            </a:r>
            <a:r>
              <a:rPr lang="es-ES" sz="24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Seguimiento al Programa de Capacitación a Municipios 2022-23</a:t>
            </a:r>
            <a:r>
              <a:rPr lang="es-ES" sz="2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IPLANEG.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3</a:t>
            </a:r>
            <a:r>
              <a:rPr lang="es-ES" sz="2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ES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Análisis de mecanismos e instrumentos de participación para el proyecto de actualización del Plan Municipal de Desarrollo.</a:t>
            </a:r>
            <a:r>
              <a:rPr lang="es-ES" sz="24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ES" sz="2400" b="1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Acción 4.</a:t>
            </a:r>
            <a:r>
              <a:rPr lang="es-ES" sz="2400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Participación en el Programa de Planet Youth.</a:t>
            </a:r>
          </a:p>
          <a:p>
            <a:pPr marL="0" indent="0" algn="just">
              <a:buNone/>
            </a:pPr>
            <a:r>
              <a:rPr lang="es-ES" sz="2400" b="1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Acción 5.</a:t>
            </a:r>
            <a:r>
              <a:rPr lang="es-ES" sz="2400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Proyecto PMDUOET.</a:t>
            </a:r>
          </a:p>
          <a:p>
            <a:pPr marL="0" indent="0" algn="just">
              <a:buNone/>
            </a:pPr>
            <a:r>
              <a:rPr lang="es-ES" sz="2400" b="1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Acción 6.</a:t>
            </a:r>
            <a:r>
              <a:rPr lang="es-ES" sz="2400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Programa  Municipal de Movilidad.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39BCB32-202F-5025-1E46-99ECFEE0C003}"/>
              </a:ext>
            </a:extLst>
          </p:cNvPr>
          <p:cNvSpPr txBox="1"/>
          <p:nvPr/>
        </p:nvSpPr>
        <p:spPr>
          <a:xfrm>
            <a:off x="1499616" y="694944"/>
            <a:ext cx="9009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Acciones en el segundo informe de gobierno</a:t>
            </a:r>
            <a:endParaRPr lang="es-MX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F343A6E-FE9A-905A-1E26-01AD47F31D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90FD6F4-2673-5F35-A922-5A952D4854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9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B81483-CCD8-BE57-9D3B-93F3ABAB0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156" y="1253331"/>
            <a:ext cx="10457688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Acción 7.</a:t>
            </a:r>
            <a:r>
              <a:rPr lang="es-ES" sz="2400" dirty="0">
                <a:solidFill>
                  <a:srgbClr val="0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Esquema de elaboración del Plan Maestro Reubicación Caseta de Cuota. 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8.</a:t>
            </a:r>
            <a:r>
              <a:rPr lang="es-ES" sz="2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Colaboración con la Ciudad de Ancona Italia.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9.</a:t>
            </a:r>
            <a:r>
              <a:rPr lang="es-ES" sz="2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Vinculación Interinstitucional.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10. </a:t>
            </a:r>
            <a:r>
              <a:rPr lang="es-ES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Programa Municipal de Información Estadística y Geográfica.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11. </a:t>
            </a:r>
            <a:r>
              <a:rPr lang="es-ES" sz="2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 de Ortomosaico.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12. </a:t>
            </a:r>
            <a:r>
              <a:rPr lang="es-ES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Censo Nacional de Gobiernos Municipales.</a:t>
            </a:r>
          </a:p>
          <a:p>
            <a:pPr marL="0" indent="0" algn="just">
              <a:buNone/>
            </a:pPr>
            <a:r>
              <a:rPr lang="es-ES" sz="2400" b="1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Acción 13. </a:t>
            </a:r>
            <a:r>
              <a:rPr lang="es-ES" sz="2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 Geodésica.</a:t>
            </a:r>
            <a:endParaRPr lang="es-MX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s-MX" sz="2400" dirty="0">
              <a:latin typeface="Century Gothic" panose="020B0502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719A5BE-1DE2-C667-96DD-ABAAF1252E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092EDE0-A53E-FB5F-5244-B8221C161E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29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1D488-E94C-4A21-A12B-6CA9437A0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9456" y="1988841"/>
            <a:ext cx="10081120" cy="2450057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rgbClr val="3C4043"/>
                </a:solidFill>
                <a:latin typeface="Century Gothic" panose="020B0502020202020204" pitchFamily="34" charset="0"/>
              </a:rPr>
              <a:t>6. Seguimiento PMDUOET.</a:t>
            </a:r>
            <a:endParaRPr lang="es-MX" sz="3600" dirty="0">
              <a:solidFill>
                <a:srgbClr val="3C404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73F74B3-6868-CE7A-51EF-3B21F00450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9413"/>
            <a:ext cx="1581150" cy="15811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56B0F93-4801-C747-9926-FE6EFEF81E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6035301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947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1D488-E94C-4A21-A12B-6CA9437A0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1988841"/>
            <a:ext cx="7580250" cy="1944215"/>
          </a:xfrm>
        </p:spPr>
        <p:txBody>
          <a:bodyPr>
            <a:noAutofit/>
          </a:bodyPr>
          <a:lstStyle/>
          <a:p>
            <a:r>
              <a:rPr lang="es-MX" sz="3600" dirty="0">
                <a:solidFill>
                  <a:srgbClr val="3C4043"/>
                </a:solidFill>
                <a:latin typeface="Century Gothic" panose="020B0502020202020204" pitchFamily="34" charset="0"/>
              </a:rPr>
              <a:t>7. Asuntos generales.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B4CF008-4905-F803-A89E-21A03A9380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69656"/>
            <a:ext cx="1581150" cy="15811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94335BB-84EC-4D5B-42A5-CBCC310396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749" y="5995544"/>
            <a:ext cx="1560576" cy="6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98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11532</TotalTime>
  <Words>411</Words>
  <Application>Microsoft Office PowerPoint</Application>
  <PresentationFormat>Panorámica</PresentationFormat>
  <Paragraphs>36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Tema de Office</vt:lpstr>
      <vt:lpstr>Acrobat Document</vt:lpstr>
      <vt:lpstr>Presentación de PowerPoint</vt:lpstr>
      <vt:lpstr>Presentación de PowerPoint</vt:lpstr>
      <vt:lpstr>4. Reporte mensual de asuntos administrativos.  *Apoyo jurídico de la Dirección de Función Edilicia  *Revisión de Cuenta Pública y Auditoría a la Infraestructura Pública Municipal </vt:lpstr>
      <vt:lpstr>Presentación de PowerPoint</vt:lpstr>
      <vt:lpstr>5. Temas para Informe de Gobierno Municipal 2023</vt:lpstr>
      <vt:lpstr>Presentación de PowerPoint</vt:lpstr>
      <vt:lpstr>Presentación de PowerPoint</vt:lpstr>
      <vt:lpstr>6. Seguimiento PMDUOET.</vt:lpstr>
      <vt:lpstr>7. Asuntos generales.</vt:lpstr>
      <vt:lpstr>Presentación de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Municipal de Desarrollo Guanajuato 2013-2038</dc:title>
  <dc:creator>www.intercambiosvirtuales.org</dc:creator>
  <cp:lastModifiedBy>Alfredo Arredondo Pérez</cp:lastModifiedBy>
  <cp:revision>403</cp:revision>
  <cp:lastPrinted>2022-11-23T20:49:24Z</cp:lastPrinted>
  <dcterms:created xsi:type="dcterms:W3CDTF">2013-04-08T15:51:05Z</dcterms:created>
  <dcterms:modified xsi:type="dcterms:W3CDTF">2023-06-28T20:13:15Z</dcterms:modified>
</cp:coreProperties>
</file>