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8"/>
  </p:notesMasterIdLst>
  <p:sldIdLst>
    <p:sldId id="341" r:id="rId2"/>
    <p:sldId id="340" r:id="rId3"/>
    <p:sldId id="570" r:id="rId4"/>
    <p:sldId id="641" r:id="rId5"/>
    <p:sldId id="638" r:id="rId6"/>
    <p:sldId id="646" r:id="rId7"/>
    <p:sldId id="642" r:id="rId8"/>
    <p:sldId id="645" r:id="rId9"/>
    <p:sldId id="644" r:id="rId10"/>
    <p:sldId id="633" r:id="rId11"/>
    <p:sldId id="258" r:id="rId12"/>
    <p:sldId id="640" r:id="rId13"/>
    <p:sldId id="628" r:id="rId14"/>
    <p:sldId id="647" r:id="rId15"/>
    <p:sldId id="639" r:id="rId16"/>
    <p:sldId id="474" r:id="rId17"/>
  </p:sldIdLst>
  <p:sldSz cx="12192000" cy="6858000"/>
  <p:notesSz cx="6797675" cy="99282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tandar" initials="E" lastIdx="1" clrIdx="0">
    <p:extLst>
      <p:ext uri="{19B8F6BF-5375-455C-9EA6-DF929625EA0E}">
        <p15:presenceInfo xmlns:p15="http://schemas.microsoft.com/office/powerpoint/2012/main" userId="Estanda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p:scale>
          <a:sx n="100" d="100"/>
          <a:sy n="100" d="100"/>
        </p:scale>
        <p:origin x="-120" y="5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411"/>
          </a:xfrm>
          <a:prstGeom prst="rect">
            <a:avLst/>
          </a:prstGeom>
        </p:spPr>
        <p:txBody>
          <a:bodyPr vert="horz" lIns="94041" tIns="47021" rIns="94041" bIns="47021" rtlCol="0"/>
          <a:lstStyle>
            <a:lvl1pPr algn="l">
              <a:defRPr sz="1300"/>
            </a:lvl1pPr>
          </a:lstStyle>
          <a:p>
            <a:endParaRPr lang="es-ES"/>
          </a:p>
        </p:txBody>
      </p:sp>
      <p:sp>
        <p:nvSpPr>
          <p:cNvPr id="3" name="2 Marcador de fecha"/>
          <p:cNvSpPr>
            <a:spLocks noGrp="1"/>
          </p:cNvSpPr>
          <p:nvPr>
            <p:ph type="dt" idx="1"/>
          </p:nvPr>
        </p:nvSpPr>
        <p:spPr>
          <a:xfrm>
            <a:off x="3850443" y="0"/>
            <a:ext cx="2945659" cy="496411"/>
          </a:xfrm>
          <a:prstGeom prst="rect">
            <a:avLst/>
          </a:prstGeom>
        </p:spPr>
        <p:txBody>
          <a:bodyPr vert="horz" lIns="94041" tIns="47021" rIns="94041" bIns="47021" rtlCol="0"/>
          <a:lstStyle>
            <a:lvl1pPr algn="r">
              <a:defRPr sz="1300"/>
            </a:lvl1pPr>
          </a:lstStyle>
          <a:p>
            <a:fld id="{76273518-A17D-485F-A6C3-BB13037E1DD9}" type="datetimeFigureOut">
              <a:rPr lang="es-ES" smtClean="0"/>
              <a:pPr/>
              <a:t>26/07/2023</a:t>
            </a:fld>
            <a:endParaRPr lang="es-ES"/>
          </a:p>
        </p:txBody>
      </p:sp>
      <p:sp>
        <p:nvSpPr>
          <p:cNvPr id="4" name="3 Marcador de imagen de diapositiva"/>
          <p:cNvSpPr>
            <a:spLocks noGrp="1" noRot="1" noChangeAspect="1"/>
          </p:cNvSpPr>
          <p:nvPr>
            <p:ph type="sldImg" idx="2"/>
          </p:nvPr>
        </p:nvSpPr>
        <p:spPr>
          <a:xfrm>
            <a:off x="88900" y="744538"/>
            <a:ext cx="6619875" cy="3724275"/>
          </a:xfrm>
          <a:prstGeom prst="rect">
            <a:avLst/>
          </a:prstGeom>
          <a:noFill/>
          <a:ln w="12700">
            <a:solidFill>
              <a:prstClr val="black"/>
            </a:solidFill>
          </a:ln>
        </p:spPr>
        <p:txBody>
          <a:bodyPr vert="horz" lIns="94041" tIns="47021" rIns="94041" bIns="47021" rtlCol="0" anchor="ctr"/>
          <a:lstStyle/>
          <a:p>
            <a:endParaRPr lang="es-ES"/>
          </a:p>
        </p:txBody>
      </p:sp>
      <p:sp>
        <p:nvSpPr>
          <p:cNvPr id="5" name="4 Marcador de notas"/>
          <p:cNvSpPr>
            <a:spLocks noGrp="1"/>
          </p:cNvSpPr>
          <p:nvPr>
            <p:ph type="body" sz="quarter" idx="3"/>
          </p:nvPr>
        </p:nvSpPr>
        <p:spPr>
          <a:xfrm>
            <a:off x="679768" y="4715907"/>
            <a:ext cx="5438140" cy="4467701"/>
          </a:xfrm>
          <a:prstGeom prst="rect">
            <a:avLst/>
          </a:prstGeom>
        </p:spPr>
        <p:txBody>
          <a:bodyPr vert="horz" lIns="94041" tIns="47021" rIns="94041" bIns="47021"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9430091"/>
            <a:ext cx="2945659" cy="496411"/>
          </a:xfrm>
          <a:prstGeom prst="rect">
            <a:avLst/>
          </a:prstGeom>
        </p:spPr>
        <p:txBody>
          <a:bodyPr vert="horz" lIns="94041" tIns="47021" rIns="94041" bIns="47021" rtlCol="0" anchor="b"/>
          <a:lstStyle>
            <a:lvl1pPr algn="l">
              <a:defRPr sz="1300"/>
            </a:lvl1pPr>
          </a:lstStyle>
          <a:p>
            <a:endParaRPr lang="es-ES"/>
          </a:p>
        </p:txBody>
      </p:sp>
      <p:sp>
        <p:nvSpPr>
          <p:cNvPr id="7" name="6 Marcador de número de diapositiva"/>
          <p:cNvSpPr>
            <a:spLocks noGrp="1"/>
          </p:cNvSpPr>
          <p:nvPr>
            <p:ph type="sldNum" sz="quarter" idx="5"/>
          </p:nvPr>
        </p:nvSpPr>
        <p:spPr>
          <a:xfrm>
            <a:off x="3850443" y="9430091"/>
            <a:ext cx="2945659" cy="496411"/>
          </a:xfrm>
          <a:prstGeom prst="rect">
            <a:avLst/>
          </a:prstGeom>
        </p:spPr>
        <p:txBody>
          <a:bodyPr vert="horz" lIns="94041" tIns="47021" rIns="94041" bIns="47021" rtlCol="0" anchor="b"/>
          <a:lstStyle>
            <a:lvl1pPr algn="r">
              <a:defRPr sz="1300"/>
            </a:lvl1pPr>
          </a:lstStyle>
          <a:p>
            <a:fld id="{49C948C7-16C1-460B-B0BC-C631F16BD5AE}" type="slidenum">
              <a:rPr lang="es-ES" smtClean="0"/>
              <a:pPr/>
              <a:t>‹Nº›</a:t>
            </a:fld>
            <a:endParaRPr lang="es-ES"/>
          </a:p>
        </p:txBody>
      </p:sp>
    </p:spTree>
    <p:extLst>
      <p:ext uri="{BB962C8B-B14F-4D97-AF65-F5344CB8AC3E}">
        <p14:creationId xmlns:p14="http://schemas.microsoft.com/office/powerpoint/2010/main" val="1961292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437C192-FC3F-407D-B091-DB6DE1E73762}" type="datetimeFigureOut">
              <a:rPr lang="es-ES" smtClean="0"/>
              <a:pPr/>
              <a:t>26/07/2023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40EBA3A-B4D9-467A-A1B9-1E3EBD258D4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7C192-FC3F-407D-B091-DB6DE1E73762}" type="datetimeFigureOut">
              <a:rPr lang="es-ES" smtClean="0"/>
              <a:pPr/>
              <a:t>26/07/2023</a:t>
            </a:fld>
            <a:endParaRPr lang="es-ES"/>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EBA3A-B4D9-467A-A1B9-1E3EBD258D4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7E3BEE9C-E63A-4DC7-85BC-342D6CDDFC79}"/>
              </a:ext>
            </a:extLst>
          </p:cNvPr>
          <p:cNvSpPr/>
          <p:nvPr/>
        </p:nvSpPr>
        <p:spPr>
          <a:xfrm>
            <a:off x="1581150" y="1431067"/>
            <a:ext cx="9267378" cy="2123658"/>
          </a:xfrm>
          <a:prstGeom prst="rect">
            <a:avLst/>
          </a:prstGeom>
        </p:spPr>
        <p:txBody>
          <a:bodyPr wrap="square">
            <a:spAutoFit/>
          </a:bodyPr>
          <a:lstStyle/>
          <a:p>
            <a:pPr marL="457200" algn="ctr"/>
            <a:r>
              <a:rPr lang="es-ES" sz="4400" dirty="0">
                <a:solidFill>
                  <a:srgbClr val="222222"/>
                </a:solidFill>
                <a:latin typeface="Century Gothic" panose="020B0502020202020204" pitchFamily="34" charset="0"/>
              </a:rPr>
              <a:t>Séptima Sesión Ordinaria 2023</a:t>
            </a:r>
          </a:p>
          <a:p>
            <a:pPr marL="457200" algn="ctr"/>
            <a:r>
              <a:rPr lang="es-ES" sz="4400" dirty="0">
                <a:solidFill>
                  <a:srgbClr val="222222"/>
                </a:solidFill>
                <a:latin typeface="Century Gothic" panose="020B0502020202020204" pitchFamily="34" charset="0"/>
              </a:rPr>
              <a:t>Junta Directiva</a:t>
            </a:r>
          </a:p>
          <a:p>
            <a:pPr marL="457200" algn="ctr"/>
            <a:r>
              <a:rPr lang="es-ES" sz="4400" dirty="0">
                <a:solidFill>
                  <a:srgbClr val="222222"/>
                </a:solidFill>
                <a:latin typeface="Century Gothic" panose="020B0502020202020204" pitchFamily="34" charset="0"/>
              </a:rPr>
              <a:t>Implan Guanajuato</a:t>
            </a:r>
          </a:p>
        </p:txBody>
      </p:sp>
      <p:sp>
        <p:nvSpPr>
          <p:cNvPr id="5" name="Rectángulo 4">
            <a:extLst>
              <a:ext uri="{FF2B5EF4-FFF2-40B4-BE49-F238E27FC236}">
                <a16:creationId xmlns:a16="http://schemas.microsoft.com/office/drawing/2014/main" id="{331B8B14-1A4D-4965-860C-9ABD5C325292}"/>
              </a:ext>
            </a:extLst>
          </p:cNvPr>
          <p:cNvSpPr/>
          <p:nvPr/>
        </p:nvSpPr>
        <p:spPr>
          <a:xfrm>
            <a:off x="1783060" y="4365104"/>
            <a:ext cx="8604448" cy="553998"/>
          </a:xfrm>
          <a:prstGeom prst="rect">
            <a:avLst/>
          </a:prstGeom>
        </p:spPr>
        <p:txBody>
          <a:bodyPr wrap="square">
            <a:spAutoFit/>
          </a:bodyPr>
          <a:lstStyle/>
          <a:p>
            <a:pPr marL="457200" algn="ctr"/>
            <a:r>
              <a:rPr lang="es-ES" sz="3000" dirty="0">
                <a:solidFill>
                  <a:srgbClr val="222222"/>
                </a:solidFill>
                <a:latin typeface="Century Gothic" panose="020B0502020202020204" pitchFamily="34" charset="0"/>
              </a:rPr>
              <a:t>27 de julio de 2023</a:t>
            </a:r>
          </a:p>
        </p:txBody>
      </p:sp>
      <p:pic>
        <p:nvPicPr>
          <p:cNvPr id="8" name="Imagen 7">
            <a:extLst>
              <a:ext uri="{FF2B5EF4-FFF2-40B4-BE49-F238E27FC236}">
                <a16:creationId xmlns:a16="http://schemas.microsoft.com/office/drawing/2014/main" id="{6F9A2949-BEC0-59E7-563F-705B6C1AF9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0002CA00-8202-3740-A4DE-091006C07D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Tree>
    <p:extLst>
      <p:ext uri="{BB962C8B-B14F-4D97-AF65-F5344CB8AC3E}">
        <p14:creationId xmlns:p14="http://schemas.microsoft.com/office/powerpoint/2010/main" val="4230505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1D488-E94C-4A21-A12B-6CA9437A017C}"/>
              </a:ext>
            </a:extLst>
          </p:cNvPr>
          <p:cNvSpPr>
            <a:spLocks noGrp="1"/>
          </p:cNvSpPr>
          <p:nvPr>
            <p:ph type="ctrTitle"/>
          </p:nvPr>
        </p:nvSpPr>
        <p:spPr>
          <a:xfrm>
            <a:off x="491716" y="1988840"/>
            <a:ext cx="11208568" cy="2450057"/>
          </a:xfrm>
        </p:spPr>
        <p:txBody>
          <a:bodyPr>
            <a:noAutofit/>
          </a:bodyPr>
          <a:lstStyle/>
          <a:p>
            <a:pPr>
              <a:lnSpc>
                <a:spcPct val="115000"/>
              </a:lnSpc>
            </a:pPr>
            <a:r>
              <a:rPr lang="es-ES" sz="3200" dirty="0">
                <a:solidFill>
                  <a:srgbClr val="3C4043"/>
                </a:solidFill>
                <a:latin typeface="Century Gothic" panose="020B0502020202020204" pitchFamily="34" charset="0"/>
              </a:rPr>
              <a:t>5. Coordinación técnica del Programa Municipal de Movilidad.</a:t>
            </a:r>
            <a:endParaRPr lang="es-MX" sz="3200" dirty="0">
              <a:solidFill>
                <a:srgbClr val="3C4043"/>
              </a:solidFill>
              <a:latin typeface="Century Gothic" panose="020B0502020202020204" pitchFamily="34" charset="0"/>
            </a:endParaRPr>
          </a:p>
        </p:txBody>
      </p:sp>
      <p:pic>
        <p:nvPicPr>
          <p:cNvPr id="6" name="Imagen 5">
            <a:extLst>
              <a:ext uri="{FF2B5EF4-FFF2-40B4-BE49-F238E27FC236}">
                <a16:creationId xmlns:a16="http://schemas.microsoft.com/office/drawing/2014/main" id="{B73F74B3-6868-CE7A-51EF-3B21F00450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8" name="Imagen 7">
            <a:extLst>
              <a:ext uri="{FF2B5EF4-FFF2-40B4-BE49-F238E27FC236}">
                <a16:creationId xmlns:a16="http://schemas.microsoft.com/office/drawing/2014/main" id="{256B0F93-4801-C747-9926-FE6EFEF81E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Tree>
    <p:extLst>
      <p:ext uri="{BB962C8B-B14F-4D97-AF65-F5344CB8AC3E}">
        <p14:creationId xmlns:p14="http://schemas.microsoft.com/office/powerpoint/2010/main" val="1089803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B719A5BE-1DE2-C667-96DD-ABAAF1252E9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4" name="Imagen 3">
            <a:extLst>
              <a:ext uri="{FF2B5EF4-FFF2-40B4-BE49-F238E27FC236}">
                <a16:creationId xmlns:a16="http://schemas.microsoft.com/office/drawing/2014/main" id="{7092EDE0-A53E-FB5F-5244-B8221C161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8" name="CuadroTexto 7">
            <a:extLst>
              <a:ext uri="{FF2B5EF4-FFF2-40B4-BE49-F238E27FC236}">
                <a16:creationId xmlns:a16="http://schemas.microsoft.com/office/drawing/2014/main" id="{962C229E-7236-5EDB-7CCA-E8942DF90EF6}"/>
              </a:ext>
            </a:extLst>
          </p:cNvPr>
          <p:cNvSpPr txBox="1"/>
          <p:nvPr/>
        </p:nvSpPr>
        <p:spPr>
          <a:xfrm>
            <a:off x="803412" y="548680"/>
            <a:ext cx="10585176" cy="5016758"/>
          </a:xfrm>
          <a:prstGeom prst="rect">
            <a:avLst/>
          </a:prstGeom>
          <a:noFill/>
        </p:spPr>
        <p:txBody>
          <a:bodyPr wrap="square">
            <a:spAutoFit/>
          </a:bodyPr>
          <a:lstStyle/>
          <a:p>
            <a:pPr algn="just"/>
            <a:r>
              <a:rPr lang="es-ES" sz="1600" dirty="0">
                <a:effectLst/>
                <a:latin typeface="Century Gothic" panose="020B0502020202020204" pitchFamily="34" charset="0"/>
                <a:ea typeface="Calibri" panose="020F0502020204030204" pitchFamily="34" charset="0"/>
                <a:cs typeface="Arial" panose="020B0604020202020204" pitchFamily="34" charset="0"/>
              </a:rPr>
              <a:t>Para la elaboración del PIMUS, se debe elaborar en dos fases por ejercicio anual, la primera fase del instrumento para el</a:t>
            </a:r>
            <a:r>
              <a:rPr lang="es-ES" sz="1600" b="1" dirty="0">
                <a:effectLst/>
                <a:latin typeface="Century Gothic" panose="020B0502020202020204" pitchFamily="34" charset="0"/>
                <a:ea typeface="Calibri" panose="020F0502020204030204" pitchFamily="34" charset="0"/>
                <a:cs typeface="Arial" panose="020B0604020202020204" pitchFamily="34" charset="0"/>
              </a:rPr>
              <a:t> ejercicio 2023, con un costo de $4,000,000.00</a:t>
            </a:r>
            <a:r>
              <a:rPr lang="es-ES" sz="1600" dirty="0">
                <a:effectLst/>
                <a:latin typeface="Century Gothic" panose="020B0502020202020204" pitchFamily="34" charset="0"/>
                <a:ea typeface="Calibri" panose="020F0502020204030204" pitchFamily="34" charset="0"/>
                <a:cs typeface="Arial" panose="020B0604020202020204" pitchFamily="34" charset="0"/>
              </a:rPr>
              <a:t> (Cuatro millones de pesos 00/100 M.N.), a complementarse y concluirse en una segunda fase para el ejercicio 2024.</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r>
              <a:rPr lang="es-ES" sz="1600" dirty="0">
                <a:effectLst/>
                <a:latin typeface="Century Gothic" panose="020B0502020202020204" pitchFamily="34" charset="0"/>
                <a:ea typeface="Calibri" panose="020F0502020204030204" pitchFamily="34" charset="0"/>
                <a:cs typeface="Arial" panose="020B0604020202020204" pitchFamily="34" charset="0"/>
              </a:rPr>
              <a:t>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r>
              <a:rPr lang="es-ES" sz="1600" dirty="0">
                <a:effectLst/>
                <a:latin typeface="Century Gothic" panose="020B0502020202020204" pitchFamily="34" charset="0"/>
                <a:ea typeface="Calibri" panose="020F0502020204030204" pitchFamily="34" charset="0"/>
                <a:cs typeface="Arial" panose="020B0604020202020204" pitchFamily="34" charset="0"/>
              </a:rPr>
              <a:t>Se deberá realizar la contratación de estudios de coordinación, de ingeniería vial y de ingeniería de transporte, mismos que contarán con los siguientes entregables principales para la </a:t>
            </a:r>
            <a:r>
              <a:rPr lang="es-ES" sz="1600" b="1" dirty="0">
                <a:effectLst/>
                <a:latin typeface="Century Gothic" panose="020B0502020202020204" pitchFamily="34" charset="0"/>
                <a:ea typeface="Calibri" panose="020F0502020204030204" pitchFamily="34" charset="0"/>
                <a:cs typeface="Arial" panose="020B0604020202020204" pitchFamily="34" charset="0"/>
              </a:rPr>
              <a:t>primera fase 2023</a:t>
            </a:r>
            <a:r>
              <a:rPr lang="es-ES" sz="1600" dirty="0">
                <a:effectLst/>
                <a:latin typeface="Century Gothic" panose="020B0502020202020204" pitchFamily="34" charset="0"/>
                <a:ea typeface="Calibri" panose="020F0502020204030204" pitchFamily="34" charset="0"/>
                <a:cs typeface="Arial" panose="020B0604020202020204" pitchFamily="34" charset="0"/>
              </a:rPr>
              <a:t> (1 de agosto a 29 de diciembre de 2023):</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r>
              <a:rPr lang="es-ES" sz="1600" dirty="0">
                <a:effectLst/>
                <a:latin typeface="Century Gothic" panose="020B0502020202020204" pitchFamily="34" charset="0"/>
                <a:ea typeface="Calibri" panose="020F0502020204030204" pitchFamily="34" charset="0"/>
                <a:cs typeface="Arial" panose="020B0604020202020204" pitchFamily="34" charset="0"/>
              </a:rPr>
              <a:t>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marL="449580" algn="just"/>
            <a:r>
              <a:rPr lang="es-ES" sz="1600" u="sng" dirty="0">
                <a:effectLst/>
                <a:latin typeface="Century Gothic" panose="020B0502020202020204" pitchFamily="34" charset="0"/>
                <a:ea typeface="Calibri" panose="020F0502020204030204" pitchFamily="34" charset="0"/>
                <a:cs typeface="Arial" panose="020B0604020202020204" pitchFamily="34" charset="0"/>
              </a:rPr>
              <a:t>Estudios de coordinación</a:t>
            </a:r>
            <a:r>
              <a:rPr lang="es-ES" sz="1600" dirty="0">
                <a:effectLst/>
                <a:latin typeface="Century Gothic" panose="020B0502020202020204" pitchFamily="34" charset="0"/>
                <a:ea typeface="Calibri" panose="020F0502020204030204" pitchFamily="34" charset="0"/>
                <a:cs typeface="Arial" panose="020B0604020202020204" pitchFamily="34" charset="0"/>
              </a:rPr>
              <a:t>: mapeo de actores, entrevistas, análisis de estudios previos, prediagnóstico, taller participativo para la definición del Modelo de Ciudad y Visión Estratégica, objetivos generales, instalación de comisión especial, contratación de gerenciamiento del proyecto y el diagnóstico del marco legal e institucional.</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marL="449580" algn="just"/>
            <a:r>
              <a:rPr lang="es-ES" sz="1600" dirty="0">
                <a:effectLst/>
                <a:latin typeface="Century Gothic" panose="020B0502020202020204" pitchFamily="34" charset="0"/>
                <a:ea typeface="Calibri" panose="020F0502020204030204" pitchFamily="34" charset="0"/>
                <a:cs typeface="Arial" panose="020B0604020202020204" pitchFamily="34" charset="0"/>
              </a:rPr>
              <a:t>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marL="449580" algn="just"/>
            <a:r>
              <a:rPr lang="es-ES" sz="1600" u="sng" dirty="0">
                <a:effectLst/>
                <a:latin typeface="Century Gothic" panose="020B0502020202020204" pitchFamily="34" charset="0"/>
                <a:ea typeface="Calibri" panose="020F0502020204030204" pitchFamily="34" charset="0"/>
                <a:cs typeface="Arial" panose="020B0604020202020204" pitchFamily="34" charset="0"/>
              </a:rPr>
              <a:t>Estudios de ingeniería vial</a:t>
            </a:r>
            <a:r>
              <a:rPr lang="es-ES" sz="1600" dirty="0">
                <a:effectLst/>
                <a:latin typeface="Century Gothic" panose="020B0502020202020204" pitchFamily="34" charset="0"/>
                <a:ea typeface="Calibri" panose="020F0502020204030204" pitchFamily="34" charset="0"/>
                <a:cs typeface="Arial" panose="020B0604020202020204" pitchFamily="34" charset="0"/>
              </a:rPr>
              <a:t> (levantamientos de campo): análisis de la demanda de tránsito vehicular y peatonal, encuesta origen destino de viajes de diversos modos de transporte, el parque vehicular y uso de automóvil, de estacionamiento, de transporte de mercancías y, del sistema vial y estacionamiento.</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marL="449580" algn="just"/>
            <a:r>
              <a:rPr lang="es-ES" sz="1600" dirty="0">
                <a:effectLst/>
                <a:latin typeface="Century Gothic" panose="020B0502020202020204" pitchFamily="34" charset="0"/>
                <a:ea typeface="Calibri" panose="020F0502020204030204" pitchFamily="34" charset="0"/>
                <a:cs typeface="Arial" panose="020B0604020202020204" pitchFamily="34" charset="0"/>
              </a:rPr>
              <a:t> </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a:p>
            <a:pPr marL="449580" algn="just"/>
            <a:r>
              <a:rPr lang="es-ES" sz="1600" u="sng" dirty="0">
                <a:effectLst/>
                <a:latin typeface="Century Gothic" panose="020B0502020202020204" pitchFamily="34" charset="0"/>
                <a:ea typeface="Calibri" panose="020F0502020204030204" pitchFamily="34" charset="0"/>
                <a:cs typeface="Arial" panose="020B0604020202020204" pitchFamily="34" charset="0"/>
              </a:rPr>
              <a:t>Estudios de ingeniería de transporte </a:t>
            </a:r>
            <a:r>
              <a:rPr lang="es-ES" sz="1600" dirty="0">
                <a:effectLst/>
                <a:latin typeface="Century Gothic" panose="020B0502020202020204" pitchFamily="34" charset="0"/>
                <a:ea typeface="Calibri" panose="020F0502020204030204" pitchFamily="34" charset="0"/>
                <a:cs typeface="Arial" panose="020B0604020202020204" pitchFamily="34" charset="0"/>
              </a:rPr>
              <a:t>(levantamientos de campo): Rutas y derroteros, flota operativa, costos operativos, tarifas y conteos de pasajeros.</a:t>
            </a:r>
            <a:endParaRPr lang="es-MX" sz="16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6129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97835AE8-7E65-6C1A-1626-972469419D5E}"/>
              </a:ext>
            </a:extLst>
          </p:cNvPr>
          <p:cNvGraphicFramePr>
            <a:graphicFrameLocks noGrp="1"/>
          </p:cNvGraphicFramePr>
          <p:nvPr>
            <p:extLst>
              <p:ext uri="{D42A27DB-BD31-4B8C-83A1-F6EECF244321}">
                <p14:modId xmlns:p14="http://schemas.microsoft.com/office/powerpoint/2010/main" val="583177314"/>
              </p:ext>
            </p:extLst>
          </p:nvPr>
        </p:nvGraphicFramePr>
        <p:xfrm>
          <a:off x="510638" y="289939"/>
          <a:ext cx="11170723" cy="6278121"/>
        </p:xfrm>
        <a:graphic>
          <a:graphicData uri="http://schemas.openxmlformats.org/drawingml/2006/table">
            <a:tbl>
              <a:tblPr/>
              <a:tblGrid>
                <a:gridCol w="1874337">
                  <a:extLst>
                    <a:ext uri="{9D8B030D-6E8A-4147-A177-3AD203B41FA5}">
                      <a16:colId xmlns:a16="http://schemas.microsoft.com/office/drawing/2014/main" val="3303082184"/>
                    </a:ext>
                  </a:extLst>
                </a:gridCol>
                <a:gridCol w="422563">
                  <a:extLst>
                    <a:ext uri="{9D8B030D-6E8A-4147-A177-3AD203B41FA5}">
                      <a16:colId xmlns:a16="http://schemas.microsoft.com/office/drawing/2014/main" val="3750032858"/>
                    </a:ext>
                  </a:extLst>
                </a:gridCol>
                <a:gridCol w="422563">
                  <a:extLst>
                    <a:ext uri="{9D8B030D-6E8A-4147-A177-3AD203B41FA5}">
                      <a16:colId xmlns:a16="http://schemas.microsoft.com/office/drawing/2014/main" val="3092878466"/>
                    </a:ext>
                  </a:extLst>
                </a:gridCol>
                <a:gridCol w="422563">
                  <a:extLst>
                    <a:ext uri="{9D8B030D-6E8A-4147-A177-3AD203B41FA5}">
                      <a16:colId xmlns:a16="http://schemas.microsoft.com/office/drawing/2014/main" val="4201987360"/>
                    </a:ext>
                  </a:extLst>
                </a:gridCol>
                <a:gridCol w="422563">
                  <a:extLst>
                    <a:ext uri="{9D8B030D-6E8A-4147-A177-3AD203B41FA5}">
                      <a16:colId xmlns:a16="http://schemas.microsoft.com/office/drawing/2014/main" val="3286150002"/>
                    </a:ext>
                  </a:extLst>
                </a:gridCol>
                <a:gridCol w="422563">
                  <a:extLst>
                    <a:ext uri="{9D8B030D-6E8A-4147-A177-3AD203B41FA5}">
                      <a16:colId xmlns:a16="http://schemas.microsoft.com/office/drawing/2014/main" val="2341428574"/>
                    </a:ext>
                  </a:extLst>
                </a:gridCol>
                <a:gridCol w="422563">
                  <a:extLst>
                    <a:ext uri="{9D8B030D-6E8A-4147-A177-3AD203B41FA5}">
                      <a16:colId xmlns:a16="http://schemas.microsoft.com/office/drawing/2014/main" val="911211418"/>
                    </a:ext>
                  </a:extLst>
                </a:gridCol>
                <a:gridCol w="422563">
                  <a:extLst>
                    <a:ext uri="{9D8B030D-6E8A-4147-A177-3AD203B41FA5}">
                      <a16:colId xmlns:a16="http://schemas.microsoft.com/office/drawing/2014/main" val="956275451"/>
                    </a:ext>
                  </a:extLst>
                </a:gridCol>
                <a:gridCol w="422563">
                  <a:extLst>
                    <a:ext uri="{9D8B030D-6E8A-4147-A177-3AD203B41FA5}">
                      <a16:colId xmlns:a16="http://schemas.microsoft.com/office/drawing/2014/main" val="1514851140"/>
                    </a:ext>
                  </a:extLst>
                </a:gridCol>
                <a:gridCol w="422563">
                  <a:extLst>
                    <a:ext uri="{9D8B030D-6E8A-4147-A177-3AD203B41FA5}">
                      <a16:colId xmlns:a16="http://schemas.microsoft.com/office/drawing/2014/main" val="843850417"/>
                    </a:ext>
                  </a:extLst>
                </a:gridCol>
                <a:gridCol w="422563">
                  <a:extLst>
                    <a:ext uri="{9D8B030D-6E8A-4147-A177-3AD203B41FA5}">
                      <a16:colId xmlns:a16="http://schemas.microsoft.com/office/drawing/2014/main" val="1656621552"/>
                    </a:ext>
                  </a:extLst>
                </a:gridCol>
                <a:gridCol w="422563">
                  <a:extLst>
                    <a:ext uri="{9D8B030D-6E8A-4147-A177-3AD203B41FA5}">
                      <a16:colId xmlns:a16="http://schemas.microsoft.com/office/drawing/2014/main" val="4052752932"/>
                    </a:ext>
                  </a:extLst>
                </a:gridCol>
                <a:gridCol w="422563">
                  <a:extLst>
                    <a:ext uri="{9D8B030D-6E8A-4147-A177-3AD203B41FA5}">
                      <a16:colId xmlns:a16="http://schemas.microsoft.com/office/drawing/2014/main" val="950060865"/>
                    </a:ext>
                  </a:extLst>
                </a:gridCol>
                <a:gridCol w="422563">
                  <a:extLst>
                    <a:ext uri="{9D8B030D-6E8A-4147-A177-3AD203B41FA5}">
                      <a16:colId xmlns:a16="http://schemas.microsoft.com/office/drawing/2014/main" val="306388227"/>
                    </a:ext>
                  </a:extLst>
                </a:gridCol>
                <a:gridCol w="422563">
                  <a:extLst>
                    <a:ext uri="{9D8B030D-6E8A-4147-A177-3AD203B41FA5}">
                      <a16:colId xmlns:a16="http://schemas.microsoft.com/office/drawing/2014/main" val="2238988664"/>
                    </a:ext>
                  </a:extLst>
                </a:gridCol>
                <a:gridCol w="422563">
                  <a:extLst>
                    <a:ext uri="{9D8B030D-6E8A-4147-A177-3AD203B41FA5}">
                      <a16:colId xmlns:a16="http://schemas.microsoft.com/office/drawing/2014/main" val="3219958819"/>
                    </a:ext>
                  </a:extLst>
                </a:gridCol>
                <a:gridCol w="422563">
                  <a:extLst>
                    <a:ext uri="{9D8B030D-6E8A-4147-A177-3AD203B41FA5}">
                      <a16:colId xmlns:a16="http://schemas.microsoft.com/office/drawing/2014/main" val="3899646068"/>
                    </a:ext>
                  </a:extLst>
                </a:gridCol>
                <a:gridCol w="422563">
                  <a:extLst>
                    <a:ext uri="{9D8B030D-6E8A-4147-A177-3AD203B41FA5}">
                      <a16:colId xmlns:a16="http://schemas.microsoft.com/office/drawing/2014/main" val="3230946175"/>
                    </a:ext>
                  </a:extLst>
                </a:gridCol>
                <a:gridCol w="422563">
                  <a:extLst>
                    <a:ext uri="{9D8B030D-6E8A-4147-A177-3AD203B41FA5}">
                      <a16:colId xmlns:a16="http://schemas.microsoft.com/office/drawing/2014/main" val="3506686282"/>
                    </a:ext>
                  </a:extLst>
                </a:gridCol>
                <a:gridCol w="422563">
                  <a:extLst>
                    <a:ext uri="{9D8B030D-6E8A-4147-A177-3AD203B41FA5}">
                      <a16:colId xmlns:a16="http://schemas.microsoft.com/office/drawing/2014/main" val="154686764"/>
                    </a:ext>
                  </a:extLst>
                </a:gridCol>
                <a:gridCol w="422563">
                  <a:extLst>
                    <a:ext uri="{9D8B030D-6E8A-4147-A177-3AD203B41FA5}">
                      <a16:colId xmlns:a16="http://schemas.microsoft.com/office/drawing/2014/main" val="431561929"/>
                    </a:ext>
                  </a:extLst>
                </a:gridCol>
                <a:gridCol w="422563">
                  <a:extLst>
                    <a:ext uri="{9D8B030D-6E8A-4147-A177-3AD203B41FA5}">
                      <a16:colId xmlns:a16="http://schemas.microsoft.com/office/drawing/2014/main" val="3927772336"/>
                    </a:ext>
                  </a:extLst>
                </a:gridCol>
                <a:gridCol w="422563">
                  <a:extLst>
                    <a:ext uri="{9D8B030D-6E8A-4147-A177-3AD203B41FA5}">
                      <a16:colId xmlns:a16="http://schemas.microsoft.com/office/drawing/2014/main" val="3411295490"/>
                    </a:ext>
                  </a:extLst>
                </a:gridCol>
              </a:tblGrid>
              <a:tr h="0">
                <a:tc rowSpan="2">
                  <a:txBody>
                    <a:bodyPr/>
                    <a:lstStyle/>
                    <a:p>
                      <a:pPr algn="ctr" fontAlgn="ctr"/>
                      <a:r>
                        <a:rPr lang="es-MX" sz="300" b="0" i="0" u="none" strike="noStrike">
                          <a:solidFill>
                            <a:srgbClr val="FFFFFF"/>
                          </a:solidFill>
                          <a:effectLst/>
                          <a:latin typeface="Calibri" panose="020F0502020204030204" pitchFamily="34" charset="0"/>
                        </a:rPr>
                        <a:t>ACTIVIDAD</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2</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3</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4</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5</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SEMANA 7</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8</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9</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FFFFFF"/>
                      </a:solidFill>
                      <a:prstDash val="dot"/>
                      <a:round/>
                      <a:headEnd type="none" w="med" len="med"/>
                      <a:tailEnd type="none" w="med" len="med"/>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SEMANA 11</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12</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13</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SEMANA 15</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16</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17</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SEMANA 19</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20</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21</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SEMANA 22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extLst>
                  <a:ext uri="{0D108BD9-81ED-4DB2-BD59-A6C34878D82A}">
                    <a16:rowId xmlns:a16="http://schemas.microsoft.com/office/drawing/2014/main" val="1820593645"/>
                  </a:ext>
                </a:extLst>
              </a:tr>
              <a:tr h="0">
                <a:tc vMerge="1">
                  <a:txBody>
                    <a:bodyPr/>
                    <a:lstStyle/>
                    <a:p>
                      <a:endParaRPr lang="es-MX"/>
                    </a:p>
                  </a:txBody>
                  <a:tcPr/>
                </a:tc>
                <a:tc>
                  <a:txBody>
                    <a:bodyPr/>
                    <a:lstStyle/>
                    <a:p>
                      <a:pPr algn="ctr" fontAlgn="ctr"/>
                      <a:r>
                        <a:rPr lang="es-MX" sz="300" b="0" i="0" u="none" strike="noStrike">
                          <a:solidFill>
                            <a:srgbClr val="FFFFFF"/>
                          </a:solidFill>
                          <a:effectLst/>
                          <a:latin typeface="Calibri" panose="020F0502020204030204" pitchFamily="34" charset="0"/>
                        </a:rPr>
                        <a:t>01 ago -04 ago</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07 ago -11 ago</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14 ago-18 ago</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21 ago-25 ago</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28 ago-01 sep</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04 sep-08 sep</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11 sep-15 sep</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18 sep-22 sep</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25 sep-29 sep</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02 oct-06 oct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09 oct-13 oct</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16 oct-20 oct</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23 oct-27 oct</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30 oct-03 nov</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06 nov-10 nov</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13 nov-17 nov</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20 nov-24 nov</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27 nov-01 DIC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tc>
                  <a:txBody>
                    <a:bodyPr/>
                    <a:lstStyle/>
                    <a:p>
                      <a:pPr algn="ctr" fontAlgn="ctr"/>
                      <a:r>
                        <a:rPr lang="es-MX" sz="300" b="0" i="0" u="none" strike="noStrike">
                          <a:solidFill>
                            <a:srgbClr val="FFFFFF"/>
                          </a:solidFill>
                          <a:effectLst/>
                          <a:latin typeface="Calibri" panose="020F0502020204030204" pitchFamily="34" charset="0"/>
                        </a:rPr>
                        <a:t>04 DIC-08 DIC</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11 DIC-15 DIC</a:t>
                      </a:r>
                    </a:p>
                  </a:txBody>
                  <a:tcPr marL="0" marR="0" marT="0" marB="0" anchor="ctr">
                    <a:lnL>
                      <a:noFill/>
                    </a:lnL>
                    <a:lnR>
                      <a:noFill/>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18 DIC-22 DIC</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solidFill>
                      <a:srgbClr val="002060"/>
                    </a:solidFill>
                  </a:tcPr>
                </a:tc>
                <a:tc>
                  <a:txBody>
                    <a:bodyPr/>
                    <a:lstStyle/>
                    <a:p>
                      <a:pPr algn="ctr" fontAlgn="ctr"/>
                      <a:r>
                        <a:rPr lang="es-MX" sz="300" b="0" i="0" u="none" strike="noStrike">
                          <a:solidFill>
                            <a:srgbClr val="FFFFFF"/>
                          </a:solidFill>
                          <a:effectLst/>
                          <a:latin typeface="Calibri" panose="020F0502020204030204" pitchFamily="34" charset="0"/>
                        </a:rPr>
                        <a:t>25 DIC -29 DIC</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65911"/>
                    </a:solidFill>
                  </a:tcPr>
                </a:tc>
                <a:extLst>
                  <a:ext uri="{0D108BD9-81ED-4DB2-BD59-A6C34878D82A}">
                    <a16:rowId xmlns:a16="http://schemas.microsoft.com/office/drawing/2014/main" val="1395288680"/>
                  </a:ext>
                </a:extLst>
              </a:tr>
              <a:tr h="40053">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es-MX" sz="400" b="1"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es-MX" sz="400" b="1" i="0" u="none" strike="noStrike">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es-MX" sz="400" b="1" i="0" u="none" strike="noStrike">
                          <a:solidFill>
                            <a:srgbClr val="0000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es-MX" sz="400" b="1" i="0" u="none" strike="noStrike">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endParaRPr lang="es-MX" sz="400" b="1"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ctr"/>
                      <a:r>
                        <a:rPr lang="es-MX" sz="400" b="1"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8757672"/>
                  </a:ext>
                </a:extLst>
              </a:tr>
              <a:tr h="40053">
                <a:tc rowSpan="8">
                  <a:txBody>
                    <a:bodyPr/>
                    <a:lstStyle/>
                    <a:p>
                      <a:pPr algn="l" fontAlgn="ctr"/>
                      <a:r>
                        <a:rPr lang="es-MX" sz="900" b="1" i="0" u="none" strike="noStrike" dirty="0">
                          <a:solidFill>
                            <a:srgbClr val="000000"/>
                          </a:solidFill>
                          <a:effectLst/>
                          <a:latin typeface="Arial" panose="020B0604020202020204" pitchFamily="34" charset="0"/>
                          <a:cs typeface="Arial" panose="020B0604020202020204" pitchFamily="34" charset="0"/>
                        </a:rPr>
                        <a:t>Introducción</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extLst>
                  <a:ext uri="{0D108BD9-81ED-4DB2-BD59-A6C34878D82A}">
                    <a16:rowId xmlns:a16="http://schemas.microsoft.com/office/drawing/2014/main" val="2046544982"/>
                  </a:ext>
                </a:extLst>
              </a:tr>
              <a:tr h="40053">
                <a:tc vMerge="1">
                  <a:txBody>
                    <a:bodyPr/>
                    <a:lstStyle/>
                    <a:p>
                      <a:pPr algn="l" fontAlgn="ctr"/>
                      <a:endParaRPr lang="es-MX" sz="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97583350"/>
                  </a:ext>
                </a:extLst>
              </a:tr>
              <a:tr h="40053">
                <a:tc vMerge="1">
                  <a:txBody>
                    <a:bodyPr/>
                    <a:lstStyle/>
                    <a:p>
                      <a:pPr algn="l" fontAlgn="ctr"/>
                      <a:endParaRPr lang="es-MX" sz="4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39409479"/>
                  </a:ext>
                </a:extLst>
              </a:tr>
              <a:tr h="40053">
                <a:tc vMerge="1">
                  <a:txBody>
                    <a:bodyPr/>
                    <a:lstStyle/>
                    <a:p>
                      <a:pPr algn="l" fontAlgn="ctr"/>
                      <a:endParaRPr lang="es-MX" sz="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12582224"/>
                  </a:ext>
                </a:extLst>
              </a:tr>
              <a:tr h="86909">
                <a:tc vMerge="1">
                  <a:txBody>
                    <a:bodyPr/>
                    <a:lstStyle/>
                    <a:p>
                      <a:pPr algn="l" fontAlgn="ctr"/>
                      <a:endParaRPr lang="es-MX" sz="4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24133060"/>
                  </a:ext>
                </a:extLst>
              </a:tr>
              <a:tr h="40053">
                <a:tc vMerge="1">
                  <a:txBody>
                    <a:bodyPr/>
                    <a:lstStyle/>
                    <a:p>
                      <a:pPr algn="l" fontAlgn="ctr"/>
                      <a:endParaRPr lang="es-ES" sz="4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13186806"/>
                  </a:ext>
                </a:extLst>
              </a:tr>
              <a:tr h="40053">
                <a:tc vMerge="1">
                  <a:txBody>
                    <a:bodyPr/>
                    <a:lstStyle/>
                    <a:p>
                      <a:pPr algn="l" fontAlgn="ctr"/>
                      <a:endParaRPr lang="es-ES" sz="4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76461098"/>
                  </a:ext>
                </a:extLst>
              </a:tr>
              <a:tr h="40053">
                <a:tc vMerge="1">
                  <a:txBody>
                    <a:bodyPr/>
                    <a:lstStyle/>
                    <a:p>
                      <a:pPr algn="l" fontAlgn="ctr"/>
                      <a:endParaRPr lang="es-MX" sz="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51496228"/>
                  </a:ext>
                </a:extLst>
              </a:tr>
              <a:tr h="40053">
                <a:tc>
                  <a:txBody>
                    <a:bodyPr/>
                    <a:lstStyle/>
                    <a:p>
                      <a:pPr algn="l" fontAlgn="ctr"/>
                      <a:r>
                        <a:rPr lang="es-MX" sz="4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265187138"/>
                  </a:ext>
                </a:extLst>
              </a:tr>
              <a:tr h="40053">
                <a:tc rowSpan="12">
                  <a:txBody>
                    <a:bodyPr/>
                    <a:lstStyle/>
                    <a:p>
                      <a:pPr algn="l" fontAlgn="ctr"/>
                      <a:r>
                        <a:rPr lang="es-MX" sz="900" b="1" i="0" u="none" strike="noStrike" dirty="0">
                          <a:solidFill>
                            <a:srgbClr val="000000"/>
                          </a:solidFill>
                          <a:effectLst/>
                          <a:latin typeface="Arial" panose="020B0604020202020204" pitchFamily="34" charset="0"/>
                          <a:cs typeface="Arial" panose="020B0604020202020204" pitchFamily="34" charset="0"/>
                        </a:rPr>
                        <a:t>Situación Actual</a:t>
                      </a:r>
                    </a:p>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Problemática</a:t>
                      </a:r>
                    </a:p>
                    <a:p>
                      <a:pPr algn="l" fontAlgn="ctr"/>
                      <a:r>
                        <a:rPr lang="es-ES" sz="800" b="0" i="0" u="none" strike="noStrike" dirty="0">
                          <a:solidFill>
                            <a:srgbClr val="000000"/>
                          </a:solidFill>
                          <a:effectLst/>
                          <a:latin typeface="Arial" panose="020B0604020202020204" pitchFamily="34" charset="0"/>
                          <a:cs typeface="Arial" panose="020B0604020202020204" pitchFamily="34" charset="0"/>
                        </a:rPr>
                        <a:t>Planeación de la Movilidad Urbana. Marco Normativo</a:t>
                      </a:r>
                    </a:p>
                    <a:p>
                      <a:pPr algn="l" fontAlgn="ctr"/>
                      <a:r>
                        <a:rPr lang="es-ES" sz="800" b="0" i="0" u="none" strike="noStrike" dirty="0">
                          <a:solidFill>
                            <a:srgbClr val="000000"/>
                          </a:solidFill>
                          <a:effectLst/>
                          <a:latin typeface="Arial" panose="020B0604020202020204" pitchFamily="34" charset="0"/>
                          <a:cs typeface="Arial" panose="020B0604020202020204" pitchFamily="34" charset="0"/>
                        </a:rPr>
                        <a:t>Diagnóstico de la planeación de la movilidad urbana reciente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45494245"/>
                  </a:ext>
                </a:extLst>
              </a:tr>
              <a:tr h="40053">
                <a:tc vMerge="1">
                  <a:txBody>
                    <a:bodyPr/>
                    <a:lstStyle/>
                    <a:p>
                      <a:pPr algn="l" fontAlgn="ctr"/>
                      <a:r>
                        <a:rPr lang="es-MX" sz="400" b="0" i="0" u="none" strike="noStrike" dirty="0">
                          <a:solidFill>
                            <a:srgbClr val="000000"/>
                          </a:solidFill>
                          <a:effectLst/>
                          <a:latin typeface="Calibri" panose="020F0502020204030204" pitchFamily="34" charset="0"/>
                        </a:rPr>
                        <a:t>Problemática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2538012"/>
                  </a:ext>
                </a:extLst>
              </a:tr>
              <a:tr h="40053">
                <a:tc vMerge="1">
                  <a:txBody>
                    <a:bodyPr/>
                    <a:lstStyle/>
                    <a:p>
                      <a:pPr algn="l" fontAlgn="ctr"/>
                      <a:r>
                        <a:rPr lang="es-ES" sz="400" b="0" i="0" u="none" strike="noStrike" dirty="0">
                          <a:solidFill>
                            <a:srgbClr val="000000"/>
                          </a:solidFill>
                          <a:effectLst/>
                          <a:latin typeface="Calibri" panose="020F0502020204030204" pitchFamily="34" charset="0"/>
                        </a:rPr>
                        <a:t>Planeación de la Movilidad Urbana. Marco Normativo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866254981"/>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24946539"/>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875777532"/>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86531886"/>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22695284"/>
                  </a:ext>
                </a:extLst>
              </a:tr>
              <a:tr h="40053">
                <a:tc vMerge="1">
                  <a:txBody>
                    <a:bodyPr/>
                    <a:lstStyle/>
                    <a:p>
                      <a:pPr algn="l" fontAlgn="ctr"/>
                      <a:r>
                        <a:rPr lang="es-ES" sz="400" b="0" i="0" u="none" strike="noStrike" dirty="0">
                          <a:solidFill>
                            <a:srgbClr val="000000"/>
                          </a:solidFill>
                          <a:effectLst/>
                          <a:latin typeface="Calibri" panose="020F0502020204030204" pitchFamily="34" charset="0"/>
                        </a:rPr>
                        <a:t>Diagnóstico de la planeación de la movilidad urbana reciente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93008712"/>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58929535"/>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49472006"/>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88528745"/>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51029274"/>
                  </a:ext>
                </a:extLst>
              </a:tr>
              <a:tr h="40053">
                <a:tc>
                  <a:txBody>
                    <a:bodyPr/>
                    <a:lstStyle/>
                    <a:p>
                      <a:pPr algn="l" fontAlgn="ctr"/>
                      <a:r>
                        <a:rPr lang="es-MX" sz="4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56815480"/>
                  </a:ext>
                </a:extLst>
              </a:tr>
              <a:tr h="40053">
                <a:tc rowSpan="11">
                  <a:txBody>
                    <a:bodyPr/>
                    <a:lstStyle/>
                    <a:p>
                      <a:pPr algn="l" fontAlgn="ctr"/>
                      <a:r>
                        <a:rPr lang="es-ES" sz="900" b="1" i="0" u="none" strike="noStrike" dirty="0">
                          <a:solidFill>
                            <a:srgbClr val="000000"/>
                          </a:solidFill>
                          <a:effectLst/>
                          <a:latin typeface="Arial" panose="020B0604020202020204" pitchFamily="34" charset="0"/>
                          <a:cs typeface="Arial" panose="020B0604020202020204" pitchFamily="34" charset="0"/>
                        </a:rPr>
                        <a:t>Planeación de la movilidad y el desarrollo urbano sustentable </a:t>
                      </a:r>
                    </a:p>
                    <a:p>
                      <a:pPr algn="l" fontAlgn="ctr"/>
                      <a:r>
                        <a:rPr lang="es-ES" sz="800" b="0" i="0" u="none" strike="noStrike" dirty="0">
                          <a:solidFill>
                            <a:srgbClr val="000000"/>
                          </a:solidFill>
                          <a:effectLst/>
                          <a:latin typeface="Arial" panose="020B0604020202020204" pitchFamily="34" charset="0"/>
                          <a:cs typeface="Arial" panose="020B0604020202020204" pitchFamily="34" charset="0"/>
                        </a:rPr>
                        <a:t>Propuesta Integral de movilidad: observancia del desarrollo urbano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1"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50915208"/>
                  </a:ext>
                </a:extLst>
              </a:tr>
              <a:tr h="40053">
                <a:tc vMerge="1">
                  <a:txBody>
                    <a:bodyPr/>
                    <a:lstStyle/>
                    <a:p>
                      <a:pPr algn="l" fontAlgn="ctr"/>
                      <a:r>
                        <a:rPr lang="es-ES" sz="400" b="0" i="0" u="none" strike="noStrike" dirty="0">
                          <a:solidFill>
                            <a:srgbClr val="000000"/>
                          </a:solidFill>
                          <a:effectLst/>
                          <a:latin typeface="Calibri" panose="020F0502020204030204" pitchFamily="34" charset="0"/>
                        </a:rPr>
                        <a:t>Propuesta Integral de movilidad: observancia del desarrollo urbano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71933180"/>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94242397"/>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948648416"/>
                  </a:ext>
                </a:extLst>
              </a:tr>
              <a:tr h="4005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48008855"/>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70672643"/>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65557064"/>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4345246"/>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003097184"/>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75929524"/>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18729389"/>
                  </a:ext>
                </a:extLst>
              </a:tr>
              <a:tr h="40053">
                <a:tc>
                  <a:txBody>
                    <a:bodyPr/>
                    <a:lstStyle/>
                    <a:p>
                      <a:pPr algn="l" fontAlgn="ctr"/>
                      <a:r>
                        <a:rPr lang="es-MX" sz="4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03734237"/>
                  </a:ext>
                </a:extLst>
              </a:tr>
              <a:tr h="40053">
                <a:tc rowSpan="8">
                  <a:txBody>
                    <a:bodyPr/>
                    <a:lstStyle/>
                    <a:p>
                      <a:pPr algn="l" fontAlgn="ctr"/>
                      <a:r>
                        <a:rPr lang="es-MX" sz="900" b="1" i="0" u="none" strike="noStrike" dirty="0">
                          <a:solidFill>
                            <a:srgbClr val="000000"/>
                          </a:solidFill>
                          <a:effectLst/>
                          <a:latin typeface="Arial" panose="020B0604020202020204" pitchFamily="34" charset="0"/>
                          <a:cs typeface="Arial" panose="020B0604020202020204" pitchFamily="34" charset="0"/>
                        </a:rPr>
                        <a:t>Lineamientos para el PIM</a:t>
                      </a:r>
                    </a:p>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Organización Previa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extLst>
                  <a:ext uri="{0D108BD9-81ED-4DB2-BD59-A6C34878D82A}">
                    <a16:rowId xmlns:a16="http://schemas.microsoft.com/office/drawing/2014/main" val="4291833566"/>
                  </a:ext>
                </a:extLst>
              </a:tr>
              <a:tr h="40053">
                <a:tc vMerge="1">
                  <a:txBody>
                    <a:bodyPr/>
                    <a:lstStyle/>
                    <a:p>
                      <a:pPr algn="l" fontAlgn="ctr"/>
                      <a:r>
                        <a:rPr lang="es-MX" sz="400" b="0" i="0" u="none" strike="noStrike" dirty="0">
                          <a:solidFill>
                            <a:srgbClr val="000000"/>
                          </a:solidFill>
                          <a:effectLst/>
                          <a:latin typeface="Calibri" panose="020F0502020204030204" pitchFamily="34" charset="0"/>
                        </a:rPr>
                        <a:t>Organización Previa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extLst>
                  <a:ext uri="{0D108BD9-81ED-4DB2-BD59-A6C34878D82A}">
                    <a16:rowId xmlns:a16="http://schemas.microsoft.com/office/drawing/2014/main" val="2497031169"/>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075729568"/>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73329203"/>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33364258"/>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extLst>
                  <a:ext uri="{0D108BD9-81ED-4DB2-BD59-A6C34878D82A}">
                    <a16:rowId xmlns:a16="http://schemas.microsoft.com/office/drawing/2014/main" val="1916529766"/>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95194748"/>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93888103"/>
                  </a:ext>
                </a:extLst>
              </a:tr>
              <a:tr h="40053">
                <a:tc>
                  <a:txBody>
                    <a:bodyPr/>
                    <a:lstStyle/>
                    <a:p>
                      <a:pPr algn="l" fontAlgn="ctr"/>
                      <a:r>
                        <a:rPr lang="es-MX" sz="300" b="0" i="0" u="none" strike="noStrike" dirty="0">
                          <a:solidFill>
                            <a:srgbClr val="000000"/>
                          </a:solidFill>
                          <a:effectLst/>
                          <a:latin typeface="Arial" panose="020B0604020202020204" pitchFamily="34" charset="0"/>
                          <a:cs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65888262"/>
                  </a:ext>
                </a:extLst>
              </a:tr>
              <a:tr h="53404">
                <a:tc rowSpan="8">
                  <a:txBody>
                    <a:bodyPr/>
                    <a:lstStyle/>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Diagnóstico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22902748"/>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60269685"/>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561285433"/>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33788426"/>
                  </a:ext>
                </a:extLst>
              </a:tr>
              <a:tr h="4005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417265317"/>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58111094"/>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34605911"/>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83320477"/>
                  </a:ext>
                </a:extLst>
              </a:tr>
              <a:tr h="40053">
                <a:tc>
                  <a:txBody>
                    <a:bodyPr/>
                    <a:lstStyle/>
                    <a:p>
                      <a:pPr algn="l" fontAlgn="ctr"/>
                      <a:r>
                        <a:rPr lang="es-MX" sz="300" b="0" i="0" u="none" strike="noStrike">
                          <a:solidFill>
                            <a:srgbClr val="000000"/>
                          </a:solidFill>
                          <a:effectLst/>
                          <a:latin typeface="Arial" panose="020B0604020202020204" pitchFamily="34" charset="0"/>
                          <a:cs typeface="Arial" panose="020B060402020202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541277369"/>
                  </a:ext>
                </a:extLst>
              </a:tr>
              <a:tr h="40053">
                <a:tc rowSpan="38">
                  <a:txBody>
                    <a:bodyPr/>
                    <a:lstStyle/>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Análisis de la demanda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01709947"/>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65289273"/>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522983044"/>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28621216"/>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59026460"/>
                  </a:ext>
                </a:extLst>
              </a:tr>
              <a:tr h="4539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66306415"/>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066373511"/>
                  </a:ext>
                </a:extLst>
              </a:tr>
              <a:tr h="4539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85054747"/>
                  </a:ext>
                </a:extLst>
              </a:tr>
              <a:tr h="4539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8207630"/>
                  </a:ext>
                </a:extLst>
              </a:tr>
              <a:tr h="4539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42961271"/>
                  </a:ext>
                </a:extLst>
              </a:tr>
              <a:tr h="4539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6562199"/>
                  </a:ext>
                </a:extLst>
              </a:tr>
              <a:tr h="49492">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47256601"/>
                  </a:ext>
                </a:extLst>
              </a:tr>
              <a:tr h="4539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066506310"/>
                  </a:ext>
                </a:extLst>
              </a:tr>
              <a:tr h="4539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978569804"/>
                  </a:ext>
                </a:extLst>
              </a:tr>
              <a:tr h="4539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07987382"/>
                  </a:ext>
                </a:extLst>
              </a:tr>
              <a:tr h="4539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67486459"/>
                  </a:ext>
                </a:extLst>
              </a:tr>
              <a:tr h="4539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082226655"/>
                  </a:ext>
                </a:extLst>
              </a:tr>
              <a:tr h="4539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62324557"/>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58400481"/>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577353177"/>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49186584"/>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45613262"/>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06318599"/>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912907065"/>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19157247"/>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812400731"/>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846592446"/>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80147136"/>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00791618"/>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91933711"/>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94568872"/>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11960199"/>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10624182"/>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641183733"/>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53215773"/>
                  </a:ext>
                </a:extLst>
              </a:tr>
              <a:tr h="4539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84462455"/>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52765402"/>
                  </a:ext>
                </a:extLst>
              </a:tr>
              <a:tr h="4539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91093550"/>
                  </a:ext>
                </a:extLst>
              </a:tr>
              <a:tr h="40053">
                <a:tc>
                  <a:txBody>
                    <a:bodyPr/>
                    <a:lstStyle/>
                    <a:p>
                      <a:pPr algn="l" fontAlgn="ctr"/>
                      <a:r>
                        <a:rPr lang="es-ES" sz="800" b="0" i="0" u="none" strike="noStrike" dirty="0">
                          <a:solidFill>
                            <a:srgbClr val="000000"/>
                          </a:solidFill>
                          <a:effectLst/>
                          <a:latin typeface="Arial" panose="020B0604020202020204" pitchFamily="34" charset="0"/>
                          <a:cs typeface="Arial" panose="020B0604020202020204" pitchFamily="34" charset="0"/>
                        </a:rPr>
                        <a:t>Análisis de la oferta de movilidad: infraestructuras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8CBAD"/>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522839009"/>
                  </a:ext>
                </a:extLst>
              </a:tr>
              <a:tr h="40053">
                <a:tc rowSpan="11">
                  <a:txBody>
                    <a:bodyPr/>
                    <a:lstStyle/>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Infraestructura peatonal</a:t>
                      </a:r>
                    </a:p>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Infraestructura Ciclista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AEAAAA"/>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661663680"/>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244285462"/>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50324928"/>
                  </a:ext>
                </a:extLst>
              </a:tr>
              <a:tr h="40053">
                <a:tc vMerge="1">
                  <a:txBody>
                    <a:bodyPr/>
                    <a:lstStyle/>
                    <a:p>
                      <a:pPr algn="l" fontAlgn="ctr"/>
                      <a:endParaRPr lang="es-MX"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26770005"/>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3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96403586"/>
                  </a:ext>
                </a:extLst>
              </a:tr>
              <a:tr h="40053">
                <a:tc vMerge="1">
                  <a:txBody>
                    <a:bodyPr/>
                    <a:lstStyle/>
                    <a:p>
                      <a:pPr algn="l" fontAlgn="ctr"/>
                      <a:r>
                        <a:rPr lang="es-MX" sz="300" b="0" i="0" u="none" strike="noStrike" dirty="0">
                          <a:solidFill>
                            <a:srgbClr val="000000"/>
                          </a:solidFill>
                          <a:effectLst/>
                          <a:latin typeface="Calibri" panose="020F0502020204030204" pitchFamily="34" charset="0"/>
                        </a:rPr>
                        <a:t>Infraestructura Ciclista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10805572"/>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57314144"/>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82672178"/>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80651918"/>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90000604"/>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6E0B4"/>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C2E6"/>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812583845"/>
                  </a:ext>
                </a:extLst>
              </a:tr>
              <a:tr h="40053">
                <a:tc rowSpan="6">
                  <a:txBody>
                    <a:bodyPr/>
                    <a:lstStyle/>
                    <a:p>
                      <a:pPr algn="l" fontAlgn="ctr"/>
                      <a:r>
                        <a:rPr lang="es-MX" sz="800" b="0" i="0" u="none" strike="noStrike" dirty="0">
                          <a:solidFill>
                            <a:srgbClr val="000000"/>
                          </a:solidFill>
                          <a:effectLst/>
                          <a:latin typeface="Arial" panose="020B0604020202020204" pitchFamily="34" charset="0"/>
                          <a:cs typeface="Arial" panose="020B0604020202020204" pitchFamily="34" charset="0"/>
                        </a:rPr>
                        <a:t>Sistema Vial y Estacionamiento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961198065"/>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03086247"/>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267150371"/>
                  </a:ext>
                </a:extLst>
              </a:tr>
              <a:tr h="40053">
                <a:tc vMerge="1">
                  <a:txBody>
                    <a:bodyPr/>
                    <a:lstStyle/>
                    <a:p>
                      <a:pPr algn="l" fontAlgn="ctr"/>
                      <a:endParaRPr lang="es-ES" sz="3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78825492"/>
                  </a:ext>
                </a:extLst>
              </a:tr>
              <a:tr h="40053">
                <a:tc vMerge="1">
                  <a:txBody>
                    <a:bodyPr/>
                    <a:lstStyle/>
                    <a:p>
                      <a:pPr algn="l" fontAlgn="ctr"/>
                      <a:endParaRPr lang="es-ES"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36385552"/>
                  </a:ext>
                </a:extLst>
              </a:tr>
              <a:tr h="40053">
                <a:tc vMerge="1">
                  <a:txBody>
                    <a:bodyPr/>
                    <a:lstStyle/>
                    <a:p>
                      <a:pPr algn="l" fontAlgn="ctr"/>
                      <a:endParaRPr lang="es-MX" sz="3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E699"/>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dirty="0">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548235"/>
                    </a:solidFill>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es-MX" sz="400" b="0" i="0" u="none" strike="noStrike" dirty="0">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81131193"/>
                  </a:ext>
                </a:extLst>
              </a:tr>
            </a:tbl>
          </a:graphicData>
        </a:graphic>
      </p:graphicFrame>
    </p:spTree>
    <p:extLst>
      <p:ext uri="{BB962C8B-B14F-4D97-AF65-F5344CB8AC3E}">
        <p14:creationId xmlns:p14="http://schemas.microsoft.com/office/powerpoint/2010/main" val="3209097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1D488-E94C-4A21-A12B-6CA9437A017C}"/>
              </a:ext>
            </a:extLst>
          </p:cNvPr>
          <p:cNvSpPr>
            <a:spLocks noGrp="1"/>
          </p:cNvSpPr>
          <p:nvPr>
            <p:ph type="ctrTitle"/>
          </p:nvPr>
        </p:nvSpPr>
        <p:spPr>
          <a:xfrm>
            <a:off x="1199456" y="1988841"/>
            <a:ext cx="10081120" cy="2450057"/>
          </a:xfrm>
        </p:spPr>
        <p:txBody>
          <a:bodyPr>
            <a:noAutofit/>
          </a:bodyPr>
          <a:lstStyle/>
          <a:p>
            <a:r>
              <a:rPr lang="es-ES" sz="3600" dirty="0">
                <a:solidFill>
                  <a:srgbClr val="3C4043"/>
                </a:solidFill>
                <a:latin typeface="Century Gothic" panose="020B0502020202020204" pitchFamily="34" charset="0"/>
              </a:rPr>
              <a:t>6. Seguimiento PMDUOET.</a:t>
            </a:r>
            <a:endParaRPr lang="es-MX" sz="3600" dirty="0">
              <a:solidFill>
                <a:srgbClr val="3C4043"/>
              </a:solidFill>
              <a:latin typeface="Century Gothic" panose="020B0502020202020204" pitchFamily="34" charset="0"/>
            </a:endParaRPr>
          </a:p>
        </p:txBody>
      </p:sp>
      <p:pic>
        <p:nvPicPr>
          <p:cNvPr id="6" name="Imagen 5">
            <a:extLst>
              <a:ext uri="{FF2B5EF4-FFF2-40B4-BE49-F238E27FC236}">
                <a16:creationId xmlns:a16="http://schemas.microsoft.com/office/drawing/2014/main" id="{B73F74B3-6868-CE7A-51EF-3B21F00450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8" name="Imagen 7">
            <a:extLst>
              <a:ext uri="{FF2B5EF4-FFF2-40B4-BE49-F238E27FC236}">
                <a16:creationId xmlns:a16="http://schemas.microsoft.com/office/drawing/2014/main" id="{256B0F93-4801-C747-9926-FE6EFEF81E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Tree>
    <p:extLst>
      <p:ext uri="{BB962C8B-B14F-4D97-AF65-F5344CB8AC3E}">
        <p14:creationId xmlns:p14="http://schemas.microsoft.com/office/powerpoint/2010/main" val="1566947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a:extLst>
              <a:ext uri="{FF2B5EF4-FFF2-40B4-BE49-F238E27FC236}">
                <a16:creationId xmlns:a16="http://schemas.microsoft.com/office/drawing/2014/main" id="{32C444D9-8611-B121-6416-4C67EC633533}"/>
              </a:ext>
            </a:extLst>
          </p:cNvPr>
          <p:cNvGraphicFramePr>
            <a:graphicFrameLocks noGrp="1"/>
          </p:cNvGraphicFramePr>
          <p:nvPr>
            <p:extLst>
              <p:ext uri="{D42A27DB-BD31-4B8C-83A1-F6EECF244321}">
                <p14:modId xmlns:p14="http://schemas.microsoft.com/office/powerpoint/2010/main" val="305545759"/>
              </p:ext>
            </p:extLst>
          </p:nvPr>
        </p:nvGraphicFramePr>
        <p:xfrm>
          <a:off x="190710" y="688143"/>
          <a:ext cx="11810580" cy="6169857"/>
        </p:xfrm>
        <a:graphic>
          <a:graphicData uri="http://schemas.openxmlformats.org/drawingml/2006/table">
            <a:tbl>
              <a:tblPr/>
              <a:tblGrid>
                <a:gridCol w="778026">
                  <a:extLst>
                    <a:ext uri="{9D8B030D-6E8A-4147-A177-3AD203B41FA5}">
                      <a16:colId xmlns:a16="http://schemas.microsoft.com/office/drawing/2014/main" val="3293200726"/>
                    </a:ext>
                  </a:extLst>
                </a:gridCol>
                <a:gridCol w="778026">
                  <a:extLst>
                    <a:ext uri="{9D8B030D-6E8A-4147-A177-3AD203B41FA5}">
                      <a16:colId xmlns:a16="http://schemas.microsoft.com/office/drawing/2014/main" val="1793038226"/>
                    </a:ext>
                  </a:extLst>
                </a:gridCol>
                <a:gridCol w="456528">
                  <a:extLst>
                    <a:ext uri="{9D8B030D-6E8A-4147-A177-3AD203B41FA5}">
                      <a16:colId xmlns:a16="http://schemas.microsoft.com/office/drawing/2014/main" val="324578439"/>
                    </a:ext>
                  </a:extLst>
                </a:gridCol>
                <a:gridCol w="158178">
                  <a:extLst>
                    <a:ext uri="{9D8B030D-6E8A-4147-A177-3AD203B41FA5}">
                      <a16:colId xmlns:a16="http://schemas.microsoft.com/office/drawing/2014/main" val="3516642864"/>
                    </a:ext>
                  </a:extLst>
                </a:gridCol>
                <a:gridCol w="158178">
                  <a:extLst>
                    <a:ext uri="{9D8B030D-6E8A-4147-A177-3AD203B41FA5}">
                      <a16:colId xmlns:a16="http://schemas.microsoft.com/office/drawing/2014/main" val="2869610526"/>
                    </a:ext>
                  </a:extLst>
                </a:gridCol>
                <a:gridCol w="158178">
                  <a:extLst>
                    <a:ext uri="{9D8B030D-6E8A-4147-A177-3AD203B41FA5}">
                      <a16:colId xmlns:a16="http://schemas.microsoft.com/office/drawing/2014/main" val="1446358160"/>
                    </a:ext>
                  </a:extLst>
                </a:gridCol>
                <a:gridCol w="158178">
                  <a:extLst>
                    <a:ext uri="{9D8B030D-6E8A-4147-A177-3AD203B41FA5}">
                      <a16:colId xmlns:a16="http://schemas.microsoft.com/office/drawing/2014/main" val="328527588"/>
                    </a:ext>
                  </a:extLst>
                </a:gridCol>
                <a:gridCol w="165894">
                  <a:extLst>
                    <a:ext uri="{9D8B030D-6E8A-4147-A177-3AD203B41FA5}">
                      <a16:colId xmlns:a16="http://schemas.microsoft.com/office/drawing/2014/main" val="4024292655"/>
                    </a:ext>
                  </a:extLst>
                </a:gridCol>
                <a:gridCol w="165894">
                  <a:extLst>
                    <a:ext uri="{9D8B030D-6E8A-4147-A177-3AD203B41FA5}">
                      <a16:colId xmlns:a16="http://schemas.microsoft.com/office/drawing/2014/main" val="3398151671"/>
                    </a:ext>
                  </a:extLst>
                </a:gridCol>
                <a:gridCol w="165894">
                  <a:extLst>
                    <a:ext uri="{9D8B030D-6E8A-4147-A177-3AD203B41FA5}">
                      <a16:colId xmlns:a16="http://schemas.microsoft.com/office/drawing/2014/main" val="2090594028"/>
                    </a:ext>
                  </a:extLst>
                </a:gridCol>
                <a:gridCol w="165894">
                  <a:extLst>
                    <a:ext uri="{9D8B030D-6E8A-4147-A177-3AD203B41FA5}">
                      <a16:colId xmlns:a16="http://schemas.microsoft.com/office/drawing/2014/main" val="1355635192"/>
                    </a:ext>
                  </a:extLst>
                </a:gridCol>
                <a:gridCol w="165894">
                  <a:extLst>
                    <a:ext uri="{9D8B030D-6E8A-4147-A177-3AD203B41FA5}">
                      <a16:colId xmlns:a16="http://schemas.microsoft.com/office/drawing/2014/main" val="3031648694"/>
                    </a:ext>
                  </a:extLst>
                </a:gridCol>
                <a:gridCol w="165894">
                  <a:extLst>
                    <a:ext uri="{9D8B030D-6E8A-4147-A177-3AD203B41FA5}">
                      <a16:colId xmlns:a16="http://schemas.microsoft.com/office/drawing/2014/main" val="3601016843"/>
                    </a:ext>
                  </a:extLst>
                </a:gridCol>
                <a:gridCol w="165894">
                  <a:extLst>
                    <a:ext uri="{9D8B030D-6E8A-4147-A177-3AD203B41FA5}">
                      <a16:colId xmlns:a16="http://schemas.microsoft.com/office/drawing/2014/main" val="659850855"/>
                    </a:ext>
                  </a:extLst>
                </a:gridCol>
                <a:gridCol w="205759">
                  <a:extLst>
                    <a:ext uri="{9D8B030D-6E8A-4147-A177-3AD203B41FA5}">
                      <a16:colId xmlns:a16="http://schemas.microsoft.com/office/drawing/2014/main" val="2838534615"/>
                    </a:ext>
                  </a:extLst>
                </a:gridCol>
                <a:gridCol w="205759">
                  <a:extLst>
                    <a:ext uri="{9D8B030D-6E8A-4147-A177-3AD203B41FA5}">
                      <a16:colId xmlns:a16="http://schemas.microsoft.com/office/drawing/2014/main" val="852966390"/>
                    </a:ext>
                  </a:extLst>
                </a:gridCol>
                <a:gridCol w="165894">
                  <a:extLst>
                    <a:ext uri="{9D8B030D-6E8A-4147-A177-3AD203B41FA5}">
                      <a16:colId xmlns:a16="http://schemas.microsoft.com/office/drawing/2014/main" val="591859885"/>
                    </a:ext>
                  </a:extLst>
                </a:gridCol>
                <a:gridCol w="165894">
                  <a:extLst>
                    <a:ext uri="{9D8B030D-6E8A-4147-A177-3AD203B41FA5}">
                      <a16:colId xmlns:a16="http://schemas.microsoft.com/office/drawing/2014/main" val="2113429003"/>
                    </a:ext>
                  </a:extLst>
                </a:gridCol>
                <a:gridCol w="165894">
                  <a:extLst>
                    <a:ext uri="{9D8B030D-6E8A-4147-A177-3AD203B41FA5}">
                      <a16:colId xmlns:a16="http://schemas.microsoft.com/office/drawing/2014/main" val="1007096883"/>
                    </a:ext>
                  </a:extLst>
                </a:gridCol>
                <a:gridCol w="205759">
                  <a:extLst>
                    <a:ext uri="{9D8B030D-6E8A-4147-A177-3AD203B41FA5}">
                      <a16:colId xmlns:a16="http://schemas.microsoft.com/office/drawing/2014/main" val="4251053678"/>
                    </a:ext>
                  </a:extLst>
                </a:gridCol>
                <a:gridCol w="205759">
                  <a:extLst>
                    <a:ext uri="{9D8B030D-6E8A-4147-A177-3AD203B41FA5}">
                      <a16:colId xmlns:a16="http://schemas.microsoft.com/office/drawing/2014/main" val="90820384"/>
                    </a:ext>
                  </a:extLst>
                </a:gridCol>
                <a:gridCol w="205759">
                  <a:extLst>
                    <a:ext uri="{9D8B030D-6E8A-4147-A177-3AD203B41FA5}">
                      <a16:colId xmlns:a16="http://schemas.microsoft.com/office/drawing/2014/main" val="3406320374"/>
                    </a:ext>
                  </a:extLst>
                </a:gridCol>
                <a:gridCol w="205759">
                  <a:extLst>
                    <a:ext uri="{9D8B030D-6E8A-4147-A177-3AD203B41FA5}">
                      <a16:colId xmlns:a16="http://schemas.microsoft.com/office/drawing/2014/main" val="2192998753"/>
                    </a:ext>
                  </a:extLst>
                </a:gridCol>
                <a:gridCol w="205759">
                  <a:extLst>
                    <a:ext uri="{9D8B030D-6E8A-4147-A177-3AD203B41FA5}">
                      <a16:colId xmlns:a16="http://schemas.microsoft.com/office/drawing/2014/main" val="3702559823"/>
                    </a:ext>
                  </a:extLst>
                </a:gridCol>
                <a:gridCol w="165894">
                  <a:extLst>
                    <a:ext uri="{9D8B030D-6E8A-4147-A177-3AD203B41FA5}">
                      <a16:colId xmlns:a16="http://schemas.microsoft.com/office/drawing/2014/main" val="2990121740"/>
                    </a:ext>
                  </a:extLst>
                </a:gridCol>
                <a:gridCol w="165894">
                  <a:extLst>
                    <a:ext uri="{9D8B030D-6E8A-4147-A177-3AD203B41FA5}">
                      <a16:colId xmlns:a16="http://schemas.microsoft.com/office/drawing/2014/main" val="3818144130"/>
                    </a:ext>
                  </a:extLst>
                </a:gridCol>
                <a:gridCol w="205759">
                  <a:extLst>
                    <a:ext uri="{9D8B030D-6E8A-4147-A177-3AD203B41FA5}">
                      <a16:colId xmlns:a16="http://schemas.microsoft.com/office/drawing/2014/main" val="2346167086"/>
                    </a:ext>
                  </a:extLst>
                </a:gridCol>
                <a:gridCol w="205759">
                  <a:extLst>
                    <a:ext uri="{9D8B030D-6E8A-4147-A177-3AD203B41FA5}">
                      <a16:colId xmlns:a16="http://schemas.microsoft.com/office/drawing/2014/main" val="3236440573"/>
                    </a:ext>
                  </a:extLst>
                </a:gridCol>
                <a:gridCol w="205759">
                  <a:extLst>
                    <a:ext uri="{9D8B030D-6E8A-4147-A177-3AD203B41FA5}">
                      <a16:colId xmlns:a16="http://schemas.microsoft.com/office/drawing/2014/main" val="3034128861"/>
                    </a:ext>
                  </a:extLst>
                </a:gridCol>
                <a:gridCol w="205759">
                  <a:extLst>
                    <a:ext uri="{9D8B030D-6E8A-4147-A177-3AD203B41FA5}">
                      <a16:colId xmlns:a16="http://schemas.microsoft.com/office/drawing/2014/main" val="1776514907"/>
                    </a:ext>
                  </a:extLst>
                </a:gridCol>
                <a:gridCol w="165894">
                  <a:extLst>
                    <a:ext uri="{9D8B030D-6E8A-4147-A177-3AD203B41FA5}">
                      <a16:colId xmlns:a16="http://schemas.microsoft.com/office/drawing/2014/main" val="398985791"/>
                    </a:ext>
                  </a:extLst>
                </a:gridCol>
                <a:gridCol w="165894">
                  <a:extLst>
                    <a:ext uri="{9D8B030D-6E8A-4147-A177-3AD203B41FA5}">
                      <a16:colId xmlns:a16="http://schemas.microsoft.com/office/drawing/2014/main" val="1133437029"/>
                    </a:ext>
                  </a:extLst>
                </a:gridCol>
                <a:gridCol w="165894">
                  <a:extLst>
                    <a:ext uri="{9D8B030D-6E8A-4147-A177-3AD203B41FA5}">
                      <a16:colId xmlns:a16="http://schemas.microsoft.com/office/drawing/2014/main" val="1170228615"/>
                    </a:ext>
                  </a:extLst>
                </a:gridCol>
                <a:gridCol w="165894">
                  <a:extLst>
                    <a:ext uri="{9D8B030D-6E8A-4147-A177-3AD203B41FA5}">
                      <a16:colId xmlns:a16="http://schemas.microsoft.com/office/drawing/2014/main" val="780798127"/>
                    </a:ext>
                  </a:extLst>
                </a:gridCol>
                <a:gridCol w="165894">
                  <a:extLst>
                    <a:ext uri="{9D8B030D-6E8A-4147-A177-3AD203B41FA5}">
                      <a16:colId xmlns:a16="http://schemas.microsoft.com/office/drawing/2014/main" val="3315720749"/>
                    </a:ext>
                  </a:extLst>
                </a:gridCol>
                <a:gridCol w="177467">
                  <a:extLst>
                    <a:ext uri="{9D8B030D-6E8A-4147-A177-3AD203B41FA5}">
                      <a16:colId xmlns:a16="http://schemas.microsoft.com/office/drawing/2014/main" val="3753921816"/>
                    </a:ext>
                  </a:extLst>
                </a:gridCol>
                <a:gridCol w="177467">
                  <a:extLst>
                    <a:ext uri="{9D8B030D-6E8A-4147-A177-3AD203B41FA5}">
                      <a16:colId xmlns:a16="http://schemas.microsoft.com/office/drawing/2014/main" val="1154950180"/>
                    </a:ext>
                  </a:extLst>
                </a:gridCol>
                <a:gridCol w="177467">
                  <a:extLst>
                    <a:ext uri="{9D8B030D-6E8A-4147-A177-3AD203B41FA5}">
                      <a16:colId xmlns:a16="http://schemas.microsoft.com/office/drawing/2014/main" val="830874415"/>
                    </a:ext>
                  </a:extLst>
                </a:gridCol>
                <a:gridCol w="177467">
                  <a:extLst>
                    <a:ext uri="{9D8B030D-6E8A-4147-A177-3AD203B41FA5}">
                      <a16:colId xmlns:a16="http://schemas.microsoft.com/office/drawing/2014/main" val="3215529483"/>
                    </a:ext>
                  </a:extLst>
                </a:gridCol>
                <a:gridCol w="177467">
                  <a:extLst>
                    <a:ext uri="{9D8B030D-6E8A-4147-A177-3AD203B41FA5}">
                      <a16:colId xmlns:a16="http://schemas.microsoft.com/office/drawing/2014/main" val="4038802843"/>
                    </a:ext>
                  </a:extLst>
                </a:gridCol>
                <a:gridCol w="177467">
                  <a:extLst>
                    <a:ext uri="{9D8B030D-6E8A-4147-A177-3AD203B41FA5}">
                      <a16:colId xmlns:a16="http://schemas.microsoft.com/office/drawing/2014/main" val="4180605046"/>
                    </a:ext>
                  </a:extLst>
                </a:gridCol>
                <a:gridCol w="177467">
                  <a:extLst>
                    <a:ext uri="{9D8B030D-6E8A-4147-A177-3AD203B41FA5}">
                      <a16:colId xmlns:a16="http://schemas.microsoft.com/office/drawing/2014/main" val="1310370090"/>
                    </a:ext>
                  </a:extLst>
                </a:gridCol>
                <a:gridCol w="177467">
                  <a:extLst>
                    <a:ext uri="{9D8B030D-6E8A-4147-A177-3AD203B41FA5}">
                      <a16:colId xmlns:a16="http://schemas.microsoft.com/office/drawing/2014/main" val="653263178"/>
                    </a:ext>
                  </a:extLst>
                </a:gridCol>
                <a:gridCol w="177467">
                  <a:extLst>
                    <a:ext uri="{9D8B030D-6E8A-4147-A177-3AD203B41FA5}">
                      <a16:colId xmlns:a16="http://schemas.microsoft.com/office/drawing/2014/main" val="1437057094"/>
                    </a:ext>
                  </a:extLst>
                </a:gridCol>
                <a:gridCol w="177467">
                  <a:extLst>
                    <a:ext uri="{9D8B030D-6E8A-4147-A177-3AD203B41FA5}">
                      <a16:colId xmlns:a16="http://schemas.microsoft.com/office/drawing/2014/main" val="849607857"/>
                    </a:ext>
                  </a:extLst>
                </a:gridCol>
                <a:gridCol w="177467">
                  <a:extLst>
                    <a:ext uri="{9D8B030D-6E8A-4147-A177-3AD203B41FA5}">
                      <a16:colId xmlns:a16="http://schemas.microsoft.com/office/drawing/2014/main" val="1075588024"/>
                    </a:ext>
                  </a:extLst>
                </a:gridCol>
                <a:gridCol w="177467">
                  <a:extLst>
                    <a:ext uri="{9D8B030D-6E8A-4147-A177-3AD203B41FA5}">
                      <a16:colId xmlns:a16="http://schemas.microsoft.com/office/drawing/2014/main" val="3882695685"/>
                    </a:ext>
                  </a:extLst>
                </a:gridCol>
                <a:gridCol w="177467">
                  <a:extLst>
                    <a:ext uri="{9D8B030D-6E8A-4147-A177-3AD203B41FA5}">
                      <a16:colId xmlns:a16="http://schemas.microsoft.com/office/drawing/2014/main" val="3499870308"/>
                    </a:ext>
                  </a:extLst>
                </a:gridCol>
                <a:gridCol w="177467">
                  <a:extLst>
                    <a:ext uri="{9D8B030D-6E8A-4147-A177-3AD203B41FA5}">
                      <a16:colId xmlns:a16="http://schemas.microsoft.com/office/drawing/2014/main" val="498226267"/>
                    </a:ext>
                  </a:extLst>
                </a:gridCol>
                <a:gridCol w="177467">
                  <a:extLst>
                    <a:ext uri="{9D8B030D-6E8A-4147-A177-3AD203B41FA5}">
                      <a16:colId xmlns:a16="http://schemas.microsoft.com/office/drawing/2014/main" val="1387413150"/>
                    </a:ext>
                  </a:extLst>
                </a:gridCol>
                <a:gridCol w="177467">
                  <a:extLst>
                    <a:ext uri="{9D8B030D-6E8A-4147-A177-3AD203B41FA5}">
                      <a16:colId xmlns:a16="http://schemas.microsoft.com/office/drawing/2014/main" val="2790829632"/>
                    </a:ext>
                  </a:extLst>
                </a:gridCol>
                <a:gridCol w="177467">
                  <a:extLst>
                    <a:ext uri="{9D8B030D-6E8A-4147-A177-3AD203B41FA5}">
                      <a16:colId xmlns:a16="http://schemas.microsoft.com/office/drawing/2014/main" val="2161552217"/>
                    </a:ext>
                  </a:extLst>
                </a:gridCol>
                <a:gridCol w="177467">
                  <a:extLst>
                    <a:ext uri="{9D8B030D-6E8A-4147-A177-3AD203B41FA5}">
                      <a16:colId xmlns:a16="http://schemas.microsoft.com/office/drawing/2014/main" val="1015661970"/>
                    </a:ext>
                  </a:extLst>
                </a:gridCol>
                <a:gridCol w="177467">
                  <a:extLst>
                    <a:ext uri="{9D8B030D-6E8A-4147-A177-3AD203B41FA5}">
                      <a16:colId xmlns:a16="http://schemas.microsoft.com/office/drawing/2014/main" val="1276123771"/>
                    </a:ext>
                  </a:extLst>
                </a:gridCol>
                <a:gridCol w="177467">
                  <a:extLst>
                    <a:ext uri="{9D8B030D-6E8A-4147-A177-3AD203B41FA5}">
                      <a16:colId xmlns:a16="http://schemas.microsoft.com/office/drawing/2014/main" val="105872143"/>
                    </a:ext>
                  </a:extLst>
                </a:gridCol>
                <a:gridCol w="177467">
                  <a:extLst>
                    <a:ext uri="{9D8B030D-6E8A-4147-A177-3AD203B41FA5}">
                      <a16:colId xmlns:a16="http://schemas.microsoft.com/office/drawing/2014/main" val="3003330833"/>
                    </a:ext>
                  </a:extLst>
                </a:gridCol>
                <a:gridCol w="177467">
                  <a:extLst>
                    <a:ext uri="{9D8B030D-6E8A-4147-A177-3AD203B41FA5}">
                      <a16:colId xmlns:a16="http://schemas.microsoft.com/office/drawing/2014/main" val="3057793973"/>
                    </a:ext>
                  </a:extLst>
                </a:gridCol>
                <a:gridCol w="177467">
                  <a:extLst>
                    <a:ext uri="{9D8B030D-6E8A-4147-A177-3AD203B41FA5}">
                      <a16:colId xmlns:a16="http://schemas.microsoft.com/office/drawing/2014/main" val="1139891042"/>
                    </a:ext>
                  </a:extLst>
                </a:gridCol>
              </a:tblGrid>
              <a:tr h="90900">
                <a:tc rowSpan="3" gridSpan="3">
                  <a:txBody>
                    <a:bodyPr/>
                    <a:lstStyle/>
                    <a:p>
                      <a:pPr algn="ctr" fontAlgn="ctr"/>
                      <a:r>
                        <a:rPr lang="es-MX" sz="400" b="1" i="0" u="none" strike="noStrike">
                          <a:solidFill>
                            <a:srgbClr val="000000"/>
                          </a:solidFill>
                          <a:effectLst/>
                          <a:latin typeface="Arial" panose="020B0604020202020204" pitchFamily="34" charset="0"/>
                        </a:rPr>
                        <a:t>PROCESO PMDUOET 2024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endParaRPr lang="es-MX"/>
                    </a:p>
                  </a:txBody>
                  <a:tcPr/>
                </a:tc>
                <a:tc rowSpan="3" hMerge="1">
                  <a:txBody>
                    <a:bodyPr/>
                    <a:lstStyle/>
                    <a:p>
                      <a:endParaRPr lang="es-MX"/>
                    </a:p>
                  </a:txBody>
                  <a:tcPr/>
                </a:tc>
                <a:tc gridSpan="22">
                  <a:txBody>
                    <a:bodyPr/>
                    <a:lstStyle/>
                    <a:p>
                      <a:pPr algn="ctr" fontAlgn="b"/>
                      <a:r>
                        <a:rPr lang="es-MX" sz="400" b="0" i="0" u="none" strike="noStrike">
                          <a:solidFill>
                            <a:srgbClr val="000000"/>
                          </a:solidFill>
                          <a:effectLst/>
                          <a:latin typeface="Arial" panose="020B0604020202020204" pitchFamily="34" charset="0"/>
                        </a:rPr>
                        <a:t>2023</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C000"/>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33">
                  <a:txBody>
                    <a:bodyPr/>
                    <a:lstStyle/>
                    <a:p>
                      <a:pPr algn="ctr" fontAlgn="b"/>
                      <a:r>
                        <a:rPr lang="es-MX" sz="400" b="0" i="0" u="none" strike="noStrike">
                          <a:solidFill>
                            <a:srgbClr val="FFFFFF"/>
                          </a:solidFill>
                          <a:effectLst/>
                          <a:latin typeface="Arial" panose="020B0604020202020204" pitchFamily="34" charset="0"/>
                        </a:rPr>
                        <a:t>2024</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87096902"/>
                  </a:ext>
                </a:extLst>
              </a:tr>
              <a:tr h="90900">
                <a:tc gridSpan="3" vMerge="1">
                  <a:txBody>
                    <a:bodyPr/>
                    <a:lstStyle/>
                    <a:p>
                      <a:endParaRPr lang="es-MX"/>
                    </a:p>
                  </a:txBody>
                  <a:tcPr/>
                </a:tc>
                <a:tc hMerge="1" vMerge="1">
                  <a:txBody>
                    <a:bodyPr/>
                    <a:lstStyle/>
                    <a:p>
                      <a:endParaRPr lang="es-MX"/>
                    </a:p>
                  </a:txBody>
                  <a:tcPr/>
                </a:tc>
                <a:tc hMerge="1" vMerge="1">
                  <a:txBody>
                    <a:bodyPr/>
                    <a:lstStyle/>
                    <a:p>
                      <a:endParaRPr lang="es-MX"/>
                    </a:p>
                  </a:txBody>
                  <a:tcPr/>
                </a:tc>
                <a:tc gridSpan="5">
                  <a:txBody>
                    <a:bodyPr/>
                    <a:lstStyle/>
                    <a:p>
                      <a:pPr algn="ctr" fontAlgn="b"/>
                      <a:r>
                        <a:rPr lang="es-MX" sz="400" b="0" i="0" u="none" strike="noStrike">
                          <a:solidFill>
                            <a:srgbClr val="000000"/>
                          </a:solidFill>
                          <a:effectLst/>
                          <a:latin typeface="Arial" panose="020B0604020202020204" pitchFamily="34" charset="0"/>
                        </a:rPr>
                        <a:t>Agosto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Septiembre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Octubre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5">
                  <a:txBody>
                    <a:bodyPr/>
                    <a:lstStyle/>
                    <a:p>
                      <a:pPr algn="ctr" fontAlgn="b"/>
                      <a:r>
                        <a:rPr lang="es-MX" sz="400" b="0" i="0" u="none" strike="noStrike">
                          <a:solidFill>
                            <a:srgbClr val="000000"/>
                          </a:solidFill>
                          <a:effectLst/>
                          <a:latin typeface="Arial" panose="020B0604020202020204" pitchFamily="34" charset="0"/>
                        </a:rPr>
                        <a:t>Noviembre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Diciembre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5">
                  <a:txBody>
                    <a:bodyPr/>
                    <a:lstStyle/>
                    <a:p>
                      <a:pPr algn="ctr" fontAlgn="b"/>
                      <a:r>
                        <a:rPr lang="es-MX" sz="400" b="0" i="0" u="none" strike="noStrike">
                          <a:solidFill>
                            <a:srgbClr val="000000"/>
                          </a:solidFill>
                          <a:effectLst/>
                          <a:latin typeface="Arial" panose="020B0604020202020204" pitchFamily="34" charset="0"/>
                        </a:rPr>
                        <a:t>Enero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Febrero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Marzo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5">
                  <a:txBody>
                    <a:bodyPr/>
                    <a:lstStyle/>
                    <a:p>
                      <a:pPr algn="ctr" fontAlgn="b"/>
                      <a:r>
                        <a:rPr lang="es-MX" sz="400" b="0" i="0" u="none" strike="noStrike">
                          <a:solidFill>
                            <a:srgbClr val="000000"/>
                          </a:solidFill>
                          <a:effectLst/>
                          <a:latin typeface="Arial" panose="020B0604020202020204" pitchFamily="34" charset="0"/>
                        </a:rPr>
                        <a:t>Abril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Mayo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Junio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fontAlgn="b"/>
                      <a:r>
                        <a:rPr lang="es-MX" sz="400" b="0" i="0" u="none" strike="noStrike">
                          <a:solidFill>
                            <a:srgbClr val="000000"/>
                          </a:solidFill>
                          <a:effectLst/>
                          <a:latin typeface="Arial" panose="020B0604020202020204" pitchFamily="34" charset="0"/>
                        </a:rPr>
                        <a:t>Julio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gridSpan="3">
                  <a:txBody>
                    <a:bodyPr/>
                    <a:lstStyle/>
                    <a:p>
                      <a:pPr algn="ctr" fontAlgn="b"/>
                      <a:r>
                        <a:rPr lang="es-MX" sz="400" b="0" i="0" u="none" strike="noStrike">
                          <a:solidFill>
                            <a:srgbClr val="000000"/>
                          </a:solidFill>
                          <a:effectLst/>
                          <a:latin typeface="Arial" panose="020B0604020202020204" pitchFamily="34" charset="0"/>
                        </a:rPr>
                        <a:t>Agosto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2691190944"/>
                  </a:ext>
                </a:extLst>
              </a:tr>
              <a:tr h="79992">
                <a:tc gridSpan="3" vMerge="1">
                  <a:txBody>
                    <a:bodyPr/>
                    <a:lstStyle/>
                    <a:p>
                      <a:endParaRPr lang="es-MX"/>
                    </a:p>
                  </a:txBody>
                  <a:tcPr/>
                </a:tc>
                <a:tc hMerge="1" vMerge="1">
                  <a:txBody>
                    <a:bodyPr/>
                    <a:lstStyle/>
                    <a:p>
                      <a:endParaRPr lang="es-MX"/>
                    </a:p>
                  </a:txBody>
                  <a:tcPr/>
                </a:tc>
                <a:tc hMerge="1" vMerge="1">
                  <a:txBody>
                    <a:bodyPr/>
                    <a:lstStyle/>
                    <a:p>
                      <a:endParaRPr lang="es-MX"/>
                    </a:p>
                  </a:txBody>
                  <a:tcPr/>
                </a:tc>
                <a:tc>
                  <a:txBody>
                    <a:bodyPr/>
                    <a:lstStyle/>
                    <a:p>
                      <a:pPr algn="l" fontAlgn="b"/>
                      <a:r>
                        <a:rPr lang="es-MX" sz="400" b="0" i="0" u="none" strike="noStrike">
                          <a:solidFill>
                            <a:srgbClr val="000000"/>
                          </a:solidFill>
                          <a:effectLst/>
                          <a:latin typeface="Arial" panose="020B0604020202020204" pitchFamily="34" charset="0"/>
                        </a:rPr>
                        <a:t>31-04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7-11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14-18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21-25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28-01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11-15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18-22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25-29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02-06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09-13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16-20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23-27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30-3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6-10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13-17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27-01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11-15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18-22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25-29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22-26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5-9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12-16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19-23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26-1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11-15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18-22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25-29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22-26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29-03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06-10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13-17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27-31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03-07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17-21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24-28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8-12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15-19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22-26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29-02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05-09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12-16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1415078"/>
                  </a:ext>
                </a:extLst>
              </a:tr>
              <a:tr h="79992">
                <a:tc>
                  <a:txBody>
                    <a:bodyPr/>
                    <a:lstStyle/>
                    <a:p>
                      <a:pPr algn="l" fontAlgn="ctr"/>
                      <a:r>
                        <a:rPr lang="es-MX" sz="600" b="0" i="0" u="none" strike="noStrike">
                          <a:solidFill>
                            <a:srgbClr val="000000"/>
                          </a:solidFill>
                          <a:effectLst/>
                          <a:latin typeface="Arial" panose="020B0604020202020204" pitchFamily="34" charset="0"/>
                        </a:rPr>
                        <a:t>Preparación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Grupo técnico integral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1" i="0" u="none" strike="noStrike">
                          <a:solidFill>
                            <a:srgbClr val="000000"/>
                          </a:solidFill>
                          <a:effectLst/>
                          <a:latin typeface="Arial" panose="020B0604020202020204" pitchFamily="34" charset="0"/>
                        </a:rPr>
                        <a:t> </a:t>
                      </a:r>
                      <a:endParaRPr lang="es-MX" sz="4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4263935"/>
                  </a:ext>
                </a:extLst>
              </a:tr>
              <a:tr h="159985">
                <a:tc>
                  <a:txBody>
                    <a:bodyPr/>
                    <a:lstStyle/>
                    <a:p>
                      <a:pPr algn="l" fontAlgn="ctr"/>
                      <a:r>
                        <a:rPr lang="es-MX" sz="600" b="0" i="0" u="none" strike="noStrike">
                          <a:solidFill>
                            <a:srgbClr val="000000"/>
                          </a:solidFill>
                          <a:effectLst/>
                          <a:latin typeface="Arial" panose="020B0604020202020204" pitchFamily="34" charset="0"/>
                        </a:rPr>
                        <a:t>Presentación al 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IMPLAN-Ayuntamiento-NDI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400" b="1"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5411314"/>
                  </a:ext>
                </a:extLst>
              </a:tr>
              <a:tr h="159985">
                <a:tc>
                  <a:txBody>
                    <a:bodyPr/>
                    <a:lstStyle/>
                    <a:p>
                      <a:pPr algn="l" fontAlgn="ctr"/>
                      <a:r>
                        <a:rPr lang="es-ES" sz="600" b="0" i="0" u="none" strike="noStrike">
                          <a:solidFill>
                            <a:srgbClr val="000000"/>
                          </a:solidFill>
                          <a:effectLst/>
                          <a:latin typeface="Arial" panose="020B0604020202020204" pitchFamily="34" charset="0"/>
                        </a:rPr>
                        <a:t>Orden de elaboración de diagnóstico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9470659"/>
                  </a:ext>
                </a:extLst>
              </a:tr>
              <a:tr h="202342">
                <a:tc>
                  <a:txBody>
                    <a:bodyPr/>
                    <a:lstStyle/>
                    <a:p>
                      <a:pPr algn="l" fontAlgn="ctr"/>
                      <a:r>
                        <a:rPr lang="es-ES" sz="600" b="0" i="0" u="none" strike="noStrike">
                          <a:solidFill>
                            <a:srgbClr val="000000"/>
                          </a:solidFill>
                          <a:effectLst/>
                          <a:latin typeface="Arial" panose="020B0604020202020204" pitchFamily="34" charset="0"/>
                        </a:rPr>
                        <a:t>Actualización de caracterización y diagnóstico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540298"/>
                  </a:ext>
                </a:extLst>
              </a:tr>
              <a:tr h="159985">
                <a:tc>
                  <a:txBody>
                    <a:bodyPr/>
                    <a:lstStyle/>
                    <a:p>
                      <a:pPr algn="l" fontAlgn="ctr"/>
                      <a:r>
                        <a:rPr lang="es-ES" sz="600" b="0" i="0" u="none" strike="noStrike">
                          <a:solidFill>
                            <a:srgbClr val="000000"/>
                          </a:solidFill>
                          <a:effectLst/>
                          <a:latin typeface="Arial" panose="020B0604020202020204" pitchFamily="34" charset="0"/>
                        </a:rPr>
                        <a:t>Entrega a Secretaría del 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dirty="0">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0758714"/>
                  </a:ext>
                </a:extLst>
              </a:tr>
              <a:tr h="159985">
                <a:tc>
                  <a:txBody>
                    <a:bodyPr/>
                    <a:lstStyle/>
                    <a:p>
                      <a:pPr algn="l" fontAlgn="ctr"/>
                      <a:r>
                        <a:rPr lang="es-ES" sz="600" b="0" i="0" u="none" strike="noStrike">
                          <a:solidFill>
                            <a:srgbClr val="000000"/>
                          </a:solidFill>
                          <a:effectLst/>
                          <a:latin typeface="Arial" panose="020B0604020202020204" pitchFamily="34" charset="0"/>
                        </a:rPr>
                        <a:t>Envío y revisión a Comisión en materia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8393890"/>
                  </a:ext>
                </a:extLst>
              </a:tr>
              <a:tr h="159985">
                <a:tc>
                  <a:txBody>
                    <a:bodyPr/>
                    <a:lstStyle/>
                    <a:p>
                      <a:pPr algn="l" fontAlgn="ctr"/>
                      <a:r>
                        <a:rPr lang="es-ES" sz="600" b="0" i="0" u="none" strike="noStrike">
                          <a:solidFill>
                            <a:srgbClr val="000000"/>
                          </a:solidFill>
                          <a:effectLst/>
                          <a:latin typeface="Arial" panose="020B0604020202020204" pitchFamily="34" charset="0"/>
                        </a:rPr>
                        <a:t>Orden de elaboración de proyecto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66"/>
                    </a:solidFill>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dirty="0">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2048652"/>
                  </a:ext>
                </a:extLst>
              </a:tr>
              <a:tr h="159985">
                <a:tc>
                  <a:txBody>
                    <a:bodyPr/>
                    <a:lstStyle/>
                    <a:p>
                      <a:pPr algn="l" fontAlgn="ctr"/>
                      <a:r>
                        <a:rPr lang="es-MX" sz="600" b="0" i="0" u="none" strike="noStrike">
                          <a:solidFill>
                            <a:srgbClr val="000000"/>
                          </a:solidFill>
                          <a:effectLst/>
                          <a:latin typeface="Arial" panose="020B0604020202020204" pitchFamily="34" charset="0"/>
                        </a:rPr>
                        <a:t>Actualización de proyecto. MOST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3724144"/>
                  </a:ext>
                </a:extLst>
              </a:tr>
              <a:tr h="319969">
                <a:tc>
                  <a:txBody>
                    <a:bodyPr/>
                    <a:lstStyle/>
                    <a:p>
                      <a:pPr algn="l" fontAlgn="ctr"/>
                      <a:r>
                        <a:rPr lang="es-ES" sz="600" b="0" i="0" u="none" strike="noStrike">
                          <a:solidFill>
                            <a:srgbClr val="000000"/>
                          </a:solidFill>
                          <a:effectLst/>
                          <a:latin typeface="Arial" panose="020B0604020202020204" pitchFamily="34" charset="0"/>
                        </a:rPr>
                        <a:t>Programación de proyectos e instrumentación del Programa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dirty="0">
                          <a:solidFill>
                            <a:srgbClr val="000000"/>
                          </a:solidFill>
                          <a:effectLst/>
                          <a:latin typeface="Arial" panose="020B0604020202020204" pitchFamily="34" charset="0"/>
                        </a:rPr>
                        <a:t>IMPLAN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dirty="0">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530644"/>
                  </a:ext>
                </a:extLst>
              </a:tr>
              <a:tr h="231796">
                <a:tc>
                  <a:txBody>
                    <a:bodyPr/>
                    <a:lstStyle/>
                    <a:p>
                      <a:pPr algn="l" fontAlgn="ctr"/>
                      <a:r>
                        <a:rPr lang="es-MX" sz="600" b="0" i="0" u="none" strike="noStrike">
                          <a:solidFill>
                            <a:srgbClr val="000000"/>
                          </a:solidFill>
                          <a:effectLst/>
                          <a:latin typeface="Arial" panose="020B0604020202020204" pitchFamily="34" charset="0"/>
                        </a:rPr>
                        <a:t>Talleres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IMPLAN-NDI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58-I-II. Lineamientos Técnicos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s-ES" sz="300" b="0" i="0" u="none" strike="noStrike">
                          <a:solidFill>
                            <a:srgbClr val="000000"/>
                          </a:solidFill>
                          <a:effectLst/>
                          <a:latin typeface="Arial" panose="020B0604020202020204" pitchFamily="34" charset="0"/>
                        </a:rPr>
                        <a:t>Fase 3. Prospectiva y diseño de escenarios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s-MX"/>
                    </a:p>
                  </a:txBody>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s-MX" sz="300" b="0" i="0" u="none" strike="noStrike">
                          <a:solidFill>
                            <a:srgbClr val="000000"/>
                          </a:solidFill>
                          <a:effectLst/>
                          <a:latin typeface="Arial" panose="020B0604020202020204" pitchFamily="34" charset="0"/>
                        </a:rPr>
                        <a:t>Fase 4. Modelo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s-MX"/>
                    </a:p>
                  </a:txBody>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300" b="0" i="0" u="none" strike="noStrike">
                          <a:solidFill>
                            <a:srgbClr val="000000"/>
                          </a:solidFill>
                          <a:effectLst/>
                          <a:latin typeface="Arial" panose="020B0604020202020204" pitchFamily="34" charset="0"/>
                        </a:rPr>
                        <a:t>Fase 5. Programación</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2879341"/>
                  </a:ext>
                </a:extLst>
              </a:tr>
              <a:tr h="239976">
                <a:tc>
                  <a:txBody>
                    <a:bodyPr/>
                    <a:lstStyle/>
                    <a:p>
                      <a:pPr algn="l" fontAlgn="ctr"/>
                      <a:r>
                        <a:rPr lang="es-MX" sz="600" b="0" i="0" u="none" strike="noStrike">
                          <a:solidFill>
                            <a:srgbClr val="000000"/>
                          </a:solidFill>
                          <a:effectLst/>
                          <a:latin typeface="Arial" panose="020B0604020202020204" pitchFamily="34" charset="0"/>
                        </a:rPr>
                        <a:t>Revisión por dependencias municipales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Dependencias municipales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0011215"/>
                  </a:ext>
                </a:extLst>
              </a:tr>
              <a:tr h="159985">
                <a:tc>
                  <a:txBody>
                    <a:bodyPr/>
                    <a:lstStyle/>
                    <a:p>
                      <a:pPr algn="l" fontAlgn="ctr"/>
                      <a:r>
                        <a:rPr lang="es-MX" sz="600" b="0" i="0" u="none" strike="noStrike">
                          <a:solidFill>
                            <a:srgbClr val="000000"/>
                          </a:solidFill>
                          <a:effectLst/>
                          <a:latin typeface="Arial" panose="020B0604020202020204" pitchFamily="34" charset="0"/>
                        </a:rPr>
                        <a:t>Integración de observaciones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58-III</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885371"/>
                  </a:ext>
                </a:extLst>
              </a:tr>
              <a:tr h="242908">
                <a:tc>
                  <a:txBody>
                    <a:bodyPr/>
                    <a:lstStyle/>
                    <a:p>
                      <a:pPr algn="l" fontAlgn="ctr"/>
                      <a:r>
                        <a:rPr lang="es-ES" sz="600" b="0" i="0" u="none" strike="noStrike">
                          <a:solidFill>
                            <a:srgbClr val="000000"/>
                          </a:solidFill>
                          <a:effectLst/>
                          <a:latin typeface="Arial" panose="020B0604020202020204" pitchFamily="34" charset="0"/>
                        </a:rPr>
                        <a:t>Definición de bases y preparación de consulta pública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58-IV-a</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dirty="0">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3339535"/>
                  </a:ext>
                </a:extLst>
              </a:tr>
              <a:tr h="159985">
                <a:tc>
                  <a:txBody>
                    <a:bodyPr/>
                    <a:lstStyle/>
                    <a:p>
                      <a:pPr algn="l" fontAlgn="ctr"/>
                      <a:r>
                        <a:rPr lang="es-ES" sz="600" b="0" i="0" u="none" strike="noStrike">
                          <a:solidFill>
                            <a:srgbClr val="000000"/>
                          </a:solidFill>
                          <a:effectLst/>
                          <a:latin typeface="Arial" panose="020B0604020202020204" pitchFamily="34" charset="0"/>
                        </a:rPr>
                        <a:t>Orden de elaboración de consulta pública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Ayuntamiento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58-IV-a</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6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5809731"/>
                  </a:ext>
                </a:extLst>
              </a:tr>
              <a:tr h="163621">
                <a:tc>
                  <a:txBody>
                    <a:bodyPr/>
                    <a:lstStyle/>
                    <a:p>
                      <a:pPr algn="l" fontAlgn="ctr"/>
                      <a:r>
                        <a:rPr lang="es-MX" sz="600" b="0" i="0" u="none" strike="noStrike">
                          <a:solidFill>
                            <a:srgbClr val="000000"/>
                          </a:solidFill>
                          <a:effectLst/>
                          <a:latin typeface="Arial" panose="020B0604020202020204" pitchFamily="34" charset="0"/>
                        </a:rPr>
                        <a:t>Consulta Pública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IMPLAN-Ayuntamiento-NDI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MX" sz="400" b="0" i="0" u="none" strike="noStrike">
                          <a:solidFill>
                            <a:srgbClr val="000000"/>
                          </a:solidFill>
                          <a:effectLst/>
                          <a:latin typeface="Arial" panose="020B0604020202020204" pitchFamily="34" charset="0"/>
                        </a:rPr>
                        <a:t>CT 58-V</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300" b="0" i="0" u="none" strike="noStrike">
                          <a:solidFill>
                            <a:srgbClr val="000000"/>
                          </a:solidFill>
                          <a:effectLst/>
                          <a:latin typeface="Arial" panose="020B0604020202020204" pitchFamily="34" charset="0"/>
                        </a:rPr>
                        <a:t>Consulta pública</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s-MX" sz="300" b="0" i="0" u="none" strike="noStrike">
                          <a:solidFill>
                            <a:srgbClr val="000000"/>
                          </a:solidFill>
                          <a:effectLst/>
                          <a:latin typeface="Arial" panose="020B0604020202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6461929"/>
                  </a:ext>
                </a:extLst>
              </a:tr>
              <a:tr h="159985">
                <a:tc>
                  <a:txBody>
                    <a:bodyPr/>
                    <a:lstStyle/>
                    <a:p>
                      <a:pPr algn="l" fontAlgn="b"/>
                      <a:r>
                        <a:rPr lang="es-MX" sz="600" b="0" i="0" u="none" strike="noStrike">
                          <a:solidFill>
                            <a:srgbClr val="000000"/>
                          </a:solidFill>
                          <a:effectLst/>
                          <a:latin typeface="Arial" panose="020B0604020202020204" pitchFamily="34" charset="0"/>
                        </a:rPr>
                        <a:t>Adecuaciones de consulta pública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Ayuntamiento-IMPLAN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0699079"/>
                  </a:ext>
                </a:extLst>
              </a:tr>
              <a:tr h="159985">
                <a:tc>
                  <a:txBody>
                    <a:bodyPr/>
                    <a:lstStyle/>
                    <a:p>
                      <a:pPr algn="l" fontAlgn="b"/>
                      <a:r>
                        <a:rPr lang="es-ES" sz="600" b="0" i="0" u="none" strike="noStrike">
                          <a:solidFill>
                            <a:srgbClr val="000000"/>
                          </a:solidFill>
                          <a:effectLst/>
                          <a:latin typeface="Arial" panose="020B0604020202020204" pitchFamily="34" charset="0"/>
                        </a:rPr>
                        <a:t>Remitir el proyecto a IPLANEG para dictamen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6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6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0402541"/>
                  </a:ext>
                </a:extLst>
              </a:tr>
              <a:tr h="118171">
                <a:tc>
                  <a:txBody>
                    <a:bodyPr/>
                    <a:lstStyle/>
                    <a:p>
                      <a:pPr algn="l" fontAlgn="b"/>
                      <a:r>
                        <a:rPr lang="es-MX" sz="600" b="0" i="0" u="none" strike="noStrike">
                          <a:solidFill>
                            <a:srgbClr val="000000"/>
                          </a:solidFill>
                          <a:effectLst/>
                          <a:latin typeface="Arial" panose="020B0604020202020204" pitchFamily="34" charset="0"/>
                        </a:rPr>
                        <a:t>Revisión requerimientos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IPLANEG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58-VIII-a</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3225995"/>
                  </a:ext>
                </a:extLst>
              </a:tr>
              <a:tr h="159985">
                <a:tc>
                  <a:txBody>
                    <a:bodyPr/>
                    <a:lstStyle/>
                    <a:p>
                      <a:pPr algn="l" fontAlgn="b"/>
                      <a:r>
                        <a:rPr lang="es-MX" sz="600" b="0" i="0" u="none" strike="noStrike">
                          <a:solidFill>
                            <a:srgbClr val="000000"/>
                          </a:solidFill>
                          <a:effectLst/>
                          <a:latin typeface="Arial" panose="020B0604020202020204" pitchFamily="34" charset="0"/>
                        </a:rPr>
                        <a:t>Análisis del proyecto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IPLANEG-Dependencias estatales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58-VIII-b</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4816671"/>
                  </a:ext>
                </a:extLst>
              </a:tr>
              <a:tr h="79992">
                <a:tc>
                  <a:txBody>
                    <a:bodyPr/>
                    <a:lstStyle/>
                    <a:p>
                      <a:pPr algn="l" fontAlgn="b"/>
                      <a:r>
                        <a:rPr lang="es-MX" sz="600" b="0" i="0" u="none" strike="noStrike">
                          <a:solidFill>
                            <a:srgbClr val="000000"/>
                          </a:solidFill>
                          <a:effectLst/>
                          <a:latin typeface="Arial" panose="020B0604020202020204" pitchFamily="34" charset="0"/>
                        </a:rPr>
                        <a:t>Entrega de observaciones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IPLANEG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58-VIII-c</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4696420"/>
                  </a:ext>
                </a:extLst>
              </a:tr>
              <a:tr h="239976">
                <a:tc>
                  <a:txBody>
                    <a:bodyPr/>
                    <a:lstStyle/>
                    <a:p>
                      <a:pPr algn="l" fontAlgn="b"/>
                      <a:r>
                        <a:rPr lang="es-MX" sz="600" b="0" i="0" u="none" strike="noStrike">
                          <a:solidFill>
                            <a:srgbClr val="000000"/>
                          </a:solidFill>
                          <a:effectLst/>
                          <a:latin typeface="Arial" panose="020B0604020202020204" pitchFamily="34" charset="0"/>
                        </a:rPr>
                        <a:t>Solventación de observaciones e informar a IPLANEG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IMPLAN-Ayuntamiento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58-VIII-d</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8016187"/>
                  </a:ext>
                </a:extLst>
              </a:tr>
              <a:tr h="145440">
                <a:tc>
                  <a:txBody>
                    <a:bodyPr/>
                    <a:lstStyle/>
                    <a:p>
                      <a:pPr algn="l" fontAlgn="b"/>
                      <a:r>
                        <a:rPr lang="es-MX" sz="600" b="0" i="0" u="none" strike="noStrike">
                          <a:solidFill>
                            <a:srgbClr val="000000"/>
                          </a:solidFill>
                          <a:effectLst/>
                          <a:latin typeface="Arial" panose="020B0604020202020204" pitchFamily="34" charset="0"/>
                        </a:rPr>
                        <a:t>Dictaminación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IPLANEG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58-VIII-e</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030693"/>
                  </a:ext>
                </a:extLst>
              </a:tr>
              <a:tr h="145440">
                <a:tc>
                  <a:txBody>
                    <a:bodyPr/>
                    <a:lstStyle/>
                    <a:p>
                      <a:pPr algn="l" fontAlgn="b"/>
                      <a:r>
                        <a:rPr lang="es-MX" sz="600" b="0" i="0" u="none" strike="noStrike">
                          <a:solidFill>
                            <a:srgbClr val="000000"/>
                          </a:solidFill>
                          <a:effectLst/>
                          <a:latin typeface="Arial" panose="020B0604020202020204" pitchFamily="34" charset="0"/>
                        </a:rPr>
                        <a:t>Aprobación de dictamen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58-IX</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66"/>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800156"/>
                  </a:ext>
                </a:extLst>
              </a:tr>
              <a:tr h="145440">
                <a:tc>
                  <a:txBody>
                    <a:bodyPr/>
                    <a:lstStyle/>
                    <a:p>
                      <a:pPr algn="l" fontAlgn="b"/>
                      <a:r>
                        <a:rPr lang="es-MX" sz="600" b="0" i="0" u="none" strike="noStrike">
                          <a:solidFill>
                            <a:srgbClr val="000000"/>
                          </a:solidFill>
                          <a:effectLst/>
                          <a:latin typeface="Arial" panose="020B0604020202020204" pitchFamily="34" charset="0"/>
                        </a:rPr>
                        <a:t>Publicación en PO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58-IX-a</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016808"/>
                  </a:ext>
                </a:extLst>
              </a:tr>
              <a:tr h="145440">
                <a:tc>
                  <a:txBody>
                    <a:bodyPr/>
                    <a:lstStyle/>
                    <a:p>
                      <a:pPr algn="l" fontAlgn="b"/>
                      <a:r>
                        <a:rPr lang="es-MX" sz="600" b="0" i="0" u="none" strike="noStrike">
                          <a:solidFill>
                            <a:srgbClr val="000000"/>
                          </a:solidFill>
                          <a:effectLst/>
                          <a:latin typeface="Arial" panose="020B0604020202020204" pitchFamily="34" charset="0"/>
                        </a:rPr>
                        <a:t>Inscripción en RPP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58-IX-b</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extLst>
                  <a:ext uri="{0D108BD9-81ED-4DB2-BD59-A6C34878D82A}">
                    <a16:rowId xmlns:a16="http://schemas.microsoft.com/office/drawing/2014/main" val="1110260477"/>
                  </a:ext>
                </a:extLst>
              </a:tr>
              <a:tr h="239976">
                <a:tc>
                  <a:txBody>
                    <a:bodyPr/>
                    <a:lstStyle/>
                    <a:p>
                      <a:pPr algn="l" fontAlgn="b"/>
                      <a:r>
                        <a:rPr lang="es-ES" sz="600" b="0" i="0" u="none" strike="noStrike" dirty="0">
                          <a:solidFill>
                            <a:srgbClr val="000000"/>
                          </a:solidFill>
                          <a:effectLst/>
                          <a:latin typeface="Arial" panose="020B0604020202020204" pitchFamily="34" charset="0"/>
                        </a:rPr>
                        <a:t>Envío de versión integral a </a:t>
                      </a:r>
                      <a:r>
                        <a:rPr lang="es-ES" sz="600" b="0" i="0" u="none" strike="noStrike" dirty="0" err="1">
                          <a:solidFill>
                            <a:srgbClr val="000000"/>
                          </a:solidFill>
                          <a:effectLst/>
                          <a:latin typeface="Arial" panose="020B0604020202020204" pitchFamily="34" charset="0"/>
                        </a:rPr>
                        <a:t>Secetaría</a:t>
                      </a:r>
                      <a:r>
                        <a:rPr lang="es-ES" sz="600" b="0" i="0" u="none" strike="noStrike" dirty="0">
                          <a:solidFill>
                            <a:srgbClr val="000000"/>
                          </a:solidFill>
                          <a:effectLst/>
                          <a:latin typeface="Arial" panose="020B0604020202020204" pitchFamily="34" charset="0"/>
                        </a:rPr>
                        <a:t> de Gobierno del Estado e IPLANEG</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Ayuntamiento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CT 58-IX-c</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dirty="0">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400" b="0" i="0" u="none" strike="noStrike">
                          <a:solidFill>
                            <a:srgbClr val="000000"/>
                          </a:solidFill>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FF"/>
                    </a:solidFill>
                  </a:tcPr>
                </a:tc>
                <a:extLst>
                  <a:ext uri="{0D108BD9-81ED-4DB2-BD59-A6C34878D82A}">
                    <a16:rowId xmlns:a16="http://schemas.microsoft.com/office/drawing/2014/main" val="2433296798"/>
                  </a:ext>
                </a:extLst>
              </a:tr>
              <a:tr h="163621">
                <a:tc gridSpan="3">
                  <a:txBody>
                    <a:bodyPr/>
                    <a:lstStyle/>
                    <a:p>
                      <a:pPr algn="l" fontAlgn="b"/>
                      <a:r>
                        <a:rPr lang="es-ES" sz="400" b="0" i="0" u="none" strike="noStrike">
                          <a:solidFill>
                            <a:srgbClr val="000000"/>
                          </a:solidFill>
                          <a:effectLst/>
                          <a:latin typeface="Arial" panose="020B0604020202020204" pitchFamily="34" charset="0"/>
                        </a:rPr>
                        <a:t>Fuente: Elaboración IMPLAN GUANAJUATO. Dirección de Ordenamiento Territorial y Desarrollo Urbano,  actualizado a abril de 2023</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400" b="0" i="0" u="none" strike="noStrike">
                        <a:solidFill>
                          <a:srgbClr val="000000"/>
                        </a:solidFill>
                        <a:effectLst/>
                        <a:latin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99779825"/>
                  </a:ext>
                </a:extLst>
              </a:tr>
              <a:tr h="363602">
                <a:tc gridSpan="58">
                  <a:txBody>
                    <a:bodyPr/>
                    <a:lstStyle/>
                    <a:p>
                      <a:pPr algn="ctr" fontAlgn="t"/>
                      <a:r>
                        <a:rPr lang="es-ES" sz="600" b="1" i="0" u="none" strike="noStrike" dirty="0">
                          <a:solidFill>
                            <a:srgbClr val="000000"/>
                          </a:solidFill>
                          <a:effectLst/>
                          <a:latin typeface="Arial" panose="020B0604020202020204" pitchFamily="34" charset="0"/>
                        </a:rPr>
                        <a:t>Nota: El cronograma presentado es una propuesta según los tiempos administrativos del Código Territorial y aproximaciones del trabajo técnico, por lo que puede variar en cualquiera de sus etapas. El cronograma ha variado desde su inicio a la fecha de actualización por el ajuste de estrategias de planeación participativa de los talleres, mismos ajustes que se debe considerar para la etapa de Elaboración de Proyecto.</a:t>
                      </a:r>
                    </a:p>
                  </a:txBody>
                  <a:tcPr marL="0" marR="0" marT="0" marB="0">
                    <a:lnL>
                      <a:noFill/>
                    </a:lnL>
                    <a:lnR>
                      <a:noFill/>
                    </a:lnR>
                    <a:lnT>
                      <a:noFill/>
                    </a:lnT>
                    <a:lnB>
                      <a:noFill/>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3502074008"/>
                  </a:ext>
                </a:extLst>
              </a:tr>
            </a:tbl>
          </a:graphicData>
        </a:graphic>
      </p:graphicFrame>
      <p:sp>
        <p:nvSpPr>
          <p:cNvPr id="6" name="CuadroTexto 5">
            <a:extLst>
              <a:ext uri="{FF2B5EF4-FFF2-40B4-BE49-F238E27FC236}">
                <a16:creationId xmlns:a16="http://schemas.microsoft.com/office/drawing/2014/main" id="{A242BF92-352D-A847-2DBE-D7ABB470EC9B}"/>
              </a:ext>
            </a:extLst>
          </p:cNvPr>
          <p:cNvSpPr txBox="1"/>
          <p:nvPr/>
        </p:nvSpPr>
        <p:spPr>
          <a:xfrm>
            <a:off x="162582" y="188640"/>
            <a:ext cx="8424936"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Así vamos…</a:t>
            </a:r>
            <a:endParaRPr lang="es-MX" dirty="0"/>
          </a:p>
        </p:txBody>
      </p:sp>
    </p:spTree>
    <p:extLst>
      <p:ext uri="{BB962C8B-B14F-4D97-AF65-F5344CB8AC3E}">
        <p14:creationId xmlns:p14="http://schemas.microsoft.com/office/powerpoint/2010/main" val="1966740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1D488-E94C-4A21-A12B-6CA9437A017C}"/>
              </a:ext>
            </a:extLst>
          </p:cNvPr>
          <p:cNvSpPr>
            <a:spLocks noGrp="1"/>
          </p:cNvSpPr>
          <p:nvPr>
            <p:ph type="ctrTitle"/>
          </p:nvPr>
        </p:nvSpPr>
        <p:spPr>
          <a:xfrm>
            <a:off x="2667000" y="1988841"/>
            <a:ext cx="7580250" cy="1944215"/>
          </a:xfrm>
        </p:spPr>
        <p:txBody>
          <a:bodyPr>
            <a:noAutofit/>
          </a:bodyPr>
          <a:lstStyle/>
          <a:p>
            <a:r>
              <a:rPr lang="es-MX" sz="3600" dirty="0">
                <a:solidFill>
                  <a:srgbClr val="3C4043"/>
                </a:solidFill>
                <a:latin typeface="Century Gothic" panose="020B0502020202020204" pitchFamily="34" charset="0"/>
              </a:rPr>
              <a:t>7. Asuntos generales.</a:t>
            </a:r>
          </a:p>
        </p:txBody>
      </p:sp>
      <p:pic>
        <p:nvPicPr>
          <p:cNvPr id="6" name="Imagen 5">
            <a:extLst>
              <a:ext uri="{FF2B5EF4-FFF2-40B4-BE49-F238E27FC236}">
                <a16:creationId xmlns:a16="http://schemas.microsoft.com/office/drawing/2014/main" id="{BB4CF008-4905-F803-A89E-21A03A9380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69656"/>
            <a:ext cx="1581150" cy="1581150"/>
          </a:xfrm>
          <a:prstGeom prst="rect">
            <a:avLst/>
          </a:prstGeom>
        </p:spPr>
      </p:pic>
      <p:pic>
        <p:nvPicPr>
          <p:cNvPr id="8" name="Imagen 7">
            <a:extLst>
              <a:ext uri="{FF2B5EF4-FFF2-40B4-BE49-F238E27FC236}">
                <a16:creationId xmlns:a16="http://schemas.microsoft.com/office/drawing/2014/main" id="{394335BB-84EC-4D5B-42A5-CBCC3103967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5995544"/>
            <a:ext cx="1560576" cy="652272"/>
          </a:xfrm>
          <a:prstGeom prst="rect">
            <a:avLst/>
          </a:prstGeom>
        </p:spPr>
      </p:pic>
    </p:spTree>
    <p:extLst>
      <p:ext uri="{BB962C8B-B14F-4D97-AF65-F5344CB8AC3E}">
        <p14:creationId xmlns:p14="http://schemas.microsoft.com/office/powerpoint/2010/main" val="1005187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1">
            <a:extLst>
              <a:ext uri="{FF2B5EF4-FFF2-40B4-BE49-F238E27FC236}">
                <a16:creationId xmlns:a16="http://schemas.microsoft.com/office/drawing/2014/main" id="{ED5759AC-025F-4ED1-A7B9-9B55D4A21DA9}"/>
              </a:ext>
            </a:extLst>
          </p:cNvPr>
          <p:cNvSpPr txBox="1">
            <a:spLocks/>
          </p:cNvSpPr>
          <p:nvPr/>
        </p:nvSpPr>
        <p:spPr>
          <a:xfrm>
            <a:off x="1775520" y="1844824"/>
            <a:ext cx="8659810" cy="218717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a:r>
              <a:rPr lang="es-MX" sz="3600" dirty="0">
                <a:solidFill>
                  <a:srgbClr val="3C4043"/>
                </a:solidFill>
                <a:latin typeface="Century Gothic" panose="020B0502020202020204" pitchFamily="34" charset="0"/>
              </a:rPr>
              <a:t>8. Clausura.</a:t>
            </a:r>
            <a:endParaRPr lang="es-ES" sz="3600" dirty="0">
              <a:solidFill>
                <a:srgbClr val="3C4043"/>
              </a:solidFill>
              <a:latin typeface="Century Gothic" panose="020B0502020202020204" pitchFamily="34" charset="0"/>
            </a:endParaRPr>
          </a:p>
        </p:txBody>
      </p:sp>
      <p:pic>
        <p:nvPicPr>
          <p:cNvPr id="3" name="Imagen 2">
            <a:extLst>
              <a:ext uri="{FF2B5EF4-FFF2-40B4-BE49-F238E27FC236}">
                <a16:creationId xmlns:a16="http://schemas.microsoft.com/office/drawing/2014/main" id="{17A0AAB6-16C5-AECE-9E36-1A13E100B3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69656"/>
            <a:ext cx="1581150" cy="1581150"/>
          </a:xfrm>
          <a:prstGeom prst="rect">
            <a:avLst/>
          </a:prstGeom>
        </p:spPr>
      </p:pic>
      <p:pic>
        <p:nvPicPr>
          <p:cNvPr id="4" name="Imagen 3">
            <a:extLst>
              <a:ext uri="{FF2B5EF4-FFF2-40B4-BE49-F238E27FC236}">
                <a16:creationId xmlns:a16="http://schemas.microsoft.com/office/drawing/2014/main" id="{85EAEC00-00B3-D983-858A-50D967FC7C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5995544"/>
            <a:ext cx="1560576" cy="652272"/>
          </a:xfrm>
          <a:prstGeom prst="rect">
            <a:avLst/>
          </a:prstGeom>
        </p:spPr>
      </p:pic>
    </p:spTree>
    <p:extLst>
      <p:ext uri="{BB962C8B-B14F-4D97-AF65-F5344CB8AC3E}">
        <p14:creationId xmlns:p14="http://schemas.microsoft.com/office/powerpoint/2010/main" val="304780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D59D04D-2B56-47AB-94AB-C6EA859EF223}"/>
              </a:ext>
            </a:extLst>
          </p:cNvPr>
          <p:cNvSpPr/>
          <p:nvPr/>
        </p:nvSpPr>
        <p:spPr>
          <a:xfrm>
            <a:off x="1271464" y="332656"/>
            <a:ext cx="8604448" cy="584775"/>
          </a:xfrm>
          <a:prstGeom prst="rect">
            <a:avLst/>
          </a:prstGeom>
        </p:spPr>
        <p:txBody>
          <a:bodyPr wrap="square">
            <a:spAutoFit/>
          </a:bodyPr>
          <a:lstStyle/>
          <a:p>
            <a:pPr marL="457200" algn="ctr"/>
            <a:r>
              <a:rPr lang="es-ES" sz="3200" b="1" dirty="0">
                <a:solidFill>
                  <a:srgbClr val="222222"/>
                </a:solidFill>
                <a:latin typeface="Century Gothic" panose="020B0502020202020204" pitchFamily="34" charset="0"/>
              </a:rPr>
              <a:t>ORDEN DEL DÍA</a:t>
            </a:r>
          </a:p>
        </p:txBody>
      </p:sp>
      <p:sp>
        <p:nvSpPr>
          <p:cNvPr id="5" name="Rectángulo 4">
            <a:extLst>
              <a:ext uri="{FF2B5EF4-FFF2-40B4-BE49-F238E27FC236}">
                <a16:creationId xmlns:a16="http://schemas.microsoft.com/office/drawing/2014/main" id="{E929315D-105B-4274-957D-5C6B107007C7}"/>
              </a:ext>
            </a:extLst>
          </p:cNvPr>
          <p:cNvSpPr/>
          <p:nvPr/>
        </p:nvSpPr>
        <p:spPr>
          <a:xfrm>
            <a:off x="1487488" y="1153195"/>
            <a:ext cx="9902618" cy="4524315"/>
          </a:xfrm>
          <a:prstGeom prst="rect">
            <a:avLst/>
          </a:prstGeom>
        </p:spPr>
        <p:txBody>
          <a:bodyPr wrap="square">
            <a:spAutoFit/>
          </a:bodyPr>
          <a:lstStyle/>
          <a:p>
            <a:pPr algn="just"/>
            <a:r>
              <a:rPr lang="es-ES" dirty="0">
                <a:solidFill>
                  <a:srgbClr val="3C4043"/>
                </a:solidFill>
                <a:latin typeface="Century Gothic" panose="020B0502020202020204" pitchFamily="34" charset="0"/>
              </a:rPr>
              <a:t>1. Pase de lista y declaratoria de quórum.</a:t>
            </a:r>
            <a:endParaRPr lang="es-MX" dirty="0">
              <a:solidFill>
                <a:srgbClr val="3C4043"/>
              </a:solidFill>
              <a:latin typeface="Century Gothic" panose="020B0502020202020204" pitchFamily="34" charset="0"/>
            </a:endParaRPr>
          </a:p>
          <a:p>
            <a:pPr algn="just"/>
            <a:r>
              <a:rPr lang="es-MX" dirty="0">
                <a:solidFill>
                  <a:srgbClr val="3C4043"/>
                </a:solidFill>
                <a:latin typeface="Century Gothic" panose="020B0502020202020204" pitchFamily="34" charset="0"/>
              </a:rPr>
              <a:t>2. Dispensa de la lectura y, en su caso, aprobación del proyecto de orden del día.</a:t>
            </a:r>
          </a:p>
          <a:p>
            <a:pPr algn="just"/>
            <a:r>
              <a:rPr lang="es-MX" dirty="0">
                <a:solidFill>
                  <a:srgbClr val="3C4043"/>
                </a:solidFill>
                <a:latin typeface="Century Gothic" panose="020B0502020202020204" pitchFamily="34" charset="0"/>
              </a:rPr>
              <a:t>3. </a:t>
            </a:r>
            <a:r>
              <a:rPr lang="es-ES" dirty="0">
                <a:solidFill>
                  <a:srgbClr val="3C4043"/>
                </a:solidFill>
                <a:latin typeface="Century Gothic" panose="020B0502020202020204" pitchFamily="34" charset="0"/>
              </a:rPr>
              <a:t>Dispensa de la lectura y, en su caso, aprobación del acta de la 6ª sesión ordinaria 2023 de la Junta Directiva, celebrada el jueves 29 de junio.</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4. Reporte mensual de asuntos administrativos.</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	4.1. Compensación de Arq. Ramón González Flores.</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	4.2. Reactivación de plazas.</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	4.3. Cierre a Auditoría CM/27/2023.</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	4.4. Información financiera de segundo trimestre 2023.</a:t>
            </a:r>
            <a:endParaRPr lang="es-MX" dirty="0">
              <a:solidFill>
                <a:srgbClr val="3C4043"/>
              </a:solidFill>
              <a:latin typeface="Century Gothic" panose="020B0502020202020204" pitchFamily="34" charset="0"/>
            </a:endParaRPr>
          </a:p>
          <a:p>
            <a:pPr algn="just"/>
            <a:r>
              <a:rPr lang="es-MX" dirty="0">
                <a:solidFill>
                  <a:srgbClr val="3C4043"/>
                </a:solidFill>
                <a:latin typeface="Century Gothic" panose="020B0502020202020204" pitchFamily="34" charset="0"/>
              </a:rPr>
              <a:t>	</a:t>
            </a:r>
            <a:r>
              <a:rPr lang="es-ES" dirty="0">
                <a:solidFill>
                  <a:srgbClr val="3C4043"/>
                </a:solidFill>
                <a:latin typeface="Century Gothic" panose="020B0502020202020204" pitchFamily="34" charset="0"/>
              </a:rPr>
              <a:t>4.5. Anexo de acta 6ª sesión ordinaria 2023 de la Junta Directiva: Autorización 	de analítico de plazas.</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5. Coordinación técnica del Programa Municipal de Movilidad.</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6. Seguimiento PMDUOET.</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7. Asuntos Generales</a:t>
            </a:r>
            <a:endParaRPr lang="es-MX" dirty="0">
              <a:solidFill>
                <a:srgbClr val="3C4043"/>
              </a:solidFill>
              <a:latin typeface="Century Gothic" panose="020B0502020202020204" pitchFamily="34" charset="0"/>
            </a:endParaRPr>
          </a:p>
          <a:p>
            <a:pPr algn="just"/>
            <a:r>
              <a:rPr lang="es-ES" dirty="0">
                <a:solidFill>
                  <a:srgbClr val="3C4043"/>
                </a:solidFill>
                <a:latin typeface="Century Gothic" panose="020B0502020202020204" pitchFamily="34" charset="0"/>
              </a:rPr>
              <a:t>8. Clausura.</a:t>
            </a:r>
            <a:endParaRPr lang="es-MX" dirty="0">
              <a:solidFill>
                <a:srgbClr val="3C4043"/>
              </a:solidFill>
              <a:latin typeface="Century Gothic" panose="020B0502020202020204" pitchFamily="34" charset="0"/>
            </a:endParaRPr>
          </a:p>
          <a:p>
            <a:pPr algn="l"/>
            <a:endParaRPr lang="es-MX" dirty="0">
              <a:solidFill>
                <a:srgbClr val="3C4043"/>
              </a:solidFill>
              <a:latin typeface="Century Gothic" panose="020B0502020202020204" pitchFamily="34" charset="0"/>
            </a:endParaRPr>
          </a:p>
        </p:txBody>
      </p:sp>
      <p:pic>
        <p:nvPicPr>
          <p:cNvPr id="8" name="Imagen 7">
            <a:extLst>
              <a:ext uri="{FF2B5EF4-FFF2-40B4-BE49-F238E27FC236}">
                <a16:creationId xmlns:a16="http://schemas.microsoft.com/office/drawing/2014/main" id="{86D23733-BEC3-DA90-3AEE-0B6CF332B9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FE649B1F-FB67-1FC1-680B-C4A1B916C9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Tree>
    <p:extLst>
      <p:ext uri="{BB962C8B-B14F-4D97-AF65-F5344CB8AC3E}">
        <p14:creationId xmlns:p14="http://schemas.microsoft.com/office/powerpoint/2010/main" val="2259669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1D488-E94C-4A21-A12B-6CA9437A017C}"/>
              </a:ext>
            </a:extLst>
          </p:cNvPr>
          <p:cNvSpPr>
            <a:spLocks noGrp="1"/>
          </p:cNvSpPr>
          <p:nvPr>
            <p:ph type="ctrTitle"/>
          </p:nvPr>
        </p:nvSpPr>
        <p:spPr>
          <a:xfrm>
            <a:off x="491716" y="1988840"/>
            <a:ext cx="11208568" cy="2450057"/>
          </a:xfrm>
        </p:spPr>
        <p:txBody>
          <a:bodyPr>
            <a:noAutofit/>
          </a:bodyPr>
          <a:lstStyle/>
          <a:p>
            <a:pPr algn="l"/>
            <a:r>
              <a:rPr lang="es-ES" sz="3200" dirty="0">
                <a:solidFill>
                  <a:srgbClr val="3C4043"/>
                </a:solidFill>
                <a:latin typeface="Century Gothic" panose="020B0502020202020204" pitchFamily="34" charset="0"/>
              </a:rPr>
              <a:t>4. Reporte mensual de asuntos administrativos.</a:t>
            </a:r>
            <a:br>
              <a:rPr lang="es-MX" sz="3200" dirty="0">
                <a:solidFill>
                  <a:srgbClr val="3C4043"/>
                </a:solidFill>
                <a:latin typeface="Century Gothic" panose="020B0502020202020204" pitchFamily="34" charset="0"/>
              </a:rPr>
            </a:br>
            <a:r>
              <a:rPr lang="es-ES" sz="3200" dirty="0">
                <a:solidFill>
                  <a:srgbClr val="3C4043"/>
                </a:solidFill>
                <a:latin typeface="Century Gothic" panose="020B0502020202020204" pitchFamily="34" charset="0"/>
              </a:rPr>
              <a:t>	</a:t>
            </a:r>
            <a:r>
              <a:rPr lang="es-ES" sz="2000" dirty="0">
                <a:solidFill>
                  <a:srgbClr val="3C4043"/>
                </a:solidFill>
                <a:latin typeface="Century Gothic" panose="020B0502020202020204" pitchFamily="34" charset="0"/>
              </a:rPr>
              <a:t>4.1. Compensación de Arq. Ramón González Flores.</a:t>
            </a:r>
            <a:br>
              <a:rPr lang="es-MX" sz="2000" dirty="0">
                <a:solidFill>
                  <a:srgbClr val="3C4043"/>
                </a:solidFill>
                <a:latin typeface="Century Gothic" panose="020B0502020202020204" pitchFamily="34" charset="0"/>
              </a:rPr>
            </a:br>
            <a:r>
              <a:rPr lang="es-ES" sz="2000" dirty="0">
                <a:solidFill>
                  <a:srgbClr val="3C4043"/>
                </a:solidFill>
                <a:latin typeface="Century Gothic" panose="020B0502020202020204" pitchFamily="34" charset="0"/>
              </a:rPr>
              <a:t>	4.2. Reactivación de plazas.</a:t>
            </a:r>
            <a:br>
              <a:rPr lang="es-MX" sz="2000" dirty="0">
                <a:solidFill>
                  <a:srgbClr val="3C4043"/>
                </a:solidFill>
                <a:latin typeface="Century Gothic" panose="020B0502020202020204" pitchFamily="34" charset="0"/>
              </a:rPr>
            </a:br>
            <a:r>
              <a:rPr lang="es-ES" sz="2000" dirty="0">
                <a:solidFill>
                  <a:srgbClr val="3C4043"/>
                </a:solidFill>
                <a:latin typeface="Century Gothic" panose="020B0502020202020204" pitchFamily="34" charset="0"/>
              </a:rPr>
              <a:t>	4.3. Cierre a Auditoría CM/27/2023.</a:t>
            </a:r>
            <a:br>
              <a:rPr lang="es-MX" sz="2000" dirty="0">
                <a:solidFill>
                  <a:srgbClr val="3C4043"/>
                </a:solidFill>
                <a:latin typeface="Century Gothic" panose="020B0502020202020204" pitchFamily="34" charset="0"/>
              </a:rPr>
            </a:br>
            <a:r>
              <a:rPr lang="es-ES" sz="2000" dirty="0">
                <a:solidFill>
                  <a:srgbClr val="3C4043"/>
                </a:solidFill>
                <a:latin typeface="Century Gothic" panose="020B0502020202020204" pitchFamily="34" charset="0"/>
              </a:rPr>
              <a:t>	4.4. Información financiera de segundo trimestre 2023.</a:t>
            </a:r>
            <a:br>
              <a:rPr lang="es-MX" sz="2000" dirty="0">
                <a:solidFill>
                  <a:srgbClr val="3C4043"/>
                </a:solidFill>
                <a:latin typeface="Century Gothic" panose="020B0502020202020204" pitchFamily="34" charset="0"/>
              </a:rPr>
            </a:br>
            <a:r>
              <a:rPr lang="es-MX" sz="2000" dirty="0">
                <a:solidFill>
                  <a:srgbClr val="3C4043"/>
                </a:solidFill>
                <a:latin typeface="Century Gothic" panose="020B0502020202020204" pitchFamily="34" charset="0"/>
              </a:rPr>
              <a:t>	</a:t>
            </a:r>
            <a:r>
              <a:rPr lang="es-ES" sz="2000" dirty="0">
                <a:solidFill>
                  <a:srgbClr val="3C4043"/>
                </a:solidFill>
                <a:latin typeface="Century Gothic" panose="020B0502020202020204" pitchFamily="34" charset="0"/>
              </a:rPr>
              <a:t>4.5. Anexo de acta 6ª sesión ordinaria 2023 de la Junta Directiva: Autorización 	de analítico de plazas.</a:t>
            </a:r>
            <a:br>
              <a:rPr lang="es-MX" sz="2000" dirty="0">
                <a:solidFill>
                  <a:srgbClr val="3C4043"/>
                </a:solidFill>
                <a:latin typeface="Century Gothic" panose="020B0502020202020204" pitchFamily="34" charset="0"/>
              </a:rPr>
            </a:br>
            <a:endParaRPr lang="es-MX" sz="3200" dirty="0">
              <a:solidFill>
                <a:srgbClr val="3C4043"/>
              </a:solidFill>
              <a:latin typeface="Century Gothic" panose="020B0502020202020204" pitchFamily="34" charset="0"/>
            </a:endParaRPr>
          </a:p>
        </p:txBody>
      </p:sp>
      <p:pic>
        <p:nvPicPr>
          <p:cNvPr id="6" name="Imagen 5">
            <a:extLst>
              <a:ext uri="{FF2B5EF4-FFF2-40B4-BE49-F238E27FC236}">
                <a16:creationId xmlns:a16="http://schemas.microsoft.com/office/drawing/2014/main" id="{B73F74B3-6868-CE7A-51EF-3B21F00450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8" name="Imagen 7">
            <a:extLst>
              <a:ext uri="{FF2B5EF4-FFF2-40B4-BE49-F238E27FC236}">
                <a16:creationId xmlns:a16="http://schemas.microsoft.com/office/drawing/2014/main" id="{256B0F93-4801-C747-9926-FE6EFEF81E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Tree>
    <p:extLst>
      <p:ext uri="{BB962C8B-B14F-4D97-AF65-F5344CB8AC3E}">
        <p14:creationId xmlns:p14="http://schemas.microsoft.com/office/powerpoint/2010/main" val="15606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35A2240-73CE-0F06-F47D-6876E5492A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3F60A450-CDFD-662B-6612-6A7DEF860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7" name="CuadroTexto 6">
            <a:extLst>
              <a:ext uri="{FF2B5EF4-FFF2-40B4-BE49-F238E27FC236}">
                <a16:creationId xmlns:a16="http://schemas.microsoft.com/office/drawing/2014/main" id="{00870D68-0A11-15F4-BF29-C3498A27CEB3}"/>
              </a:ext>
            </a:extLst>
          </p:cNvPr>
          <p:cNvSpPr txBox="1"/>
          <p:nvPr/>
        </p:nvSpPr>
        <p:spPr>
          <a:xfrm>
            <a:off x="911424" y="174414"/>
            <a:ext cx="6097554"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4.1. Compensación de Arq. Ramón González Flores.</a:t>
            </a:r>
            <a:endParaRPr lang="es-MX" dirty="0"/>
          </a:p>
        </p:txBody>
      </p:sp>
      <p:pic>
        <p:nvPicPr>
          <p:cNvPr id="2" name="Imagen 1">
            <a:extLst>
              <a:ext uri="{FF2B5EF4-FFF2-40B4-BE49-F238E27FC236}">
                <a16:creationId xmlns:a16="http://schemas.microsoft.com/office/drawing/2014/main" id="{6A31F2F5-BDFB-DA9D-2C78-E5DE73935FCA}"/>
              </a:ext>
            </a:extLst>
          </p:cNvPr>
          <p:cNvPicPr>
            <a:picLocks noChangeAspect="1"/>
          </p:cNvPicPr>
          <p:nvPr/>
        </p:nvPicPr>
        <p:blipFill rotWithShape="1">
          <a:blip r:embed="rId4"/>
          <a:srcRect t="4446" b="12943"/>
          <a:stretch/>
        </p:blipFill>
        <p:spPr>
          <a:xfrm>
            <a:off x="2279576" y="1196752"/>
            <a:ext cx="7134225" cy="4013051"/>
          </a:xfrm>
          <a:prstGeom prst="rect">
            <a:avLst/>
          </a:prstGeom>
          <a:ln>
            <a:solidFill>
              <a:schemeClr val="tx1">
                <a:lumMod val="50000"/>
                <a:lumOff val="50000"/>
              </a:schemeClr>
            </a:solidFill>
          </a:ln>
        </p:spPr>
      </p:pic>
    </p:spTree>
    <p:extLst>
      <p:ext uri="{BB962C8B-B14F-4D97-AF65-F5344CB8AC3E}">
        <p14:creationId xmlns:p14="http://schemas.microsoft.com/office/powerpoint/2010/main" val="19891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35A2240-73CE-0F06-F47D-6876E5492A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3F60A450-CDFD-662B-6612-6A7DEF860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3" name="CuadroTexto 2">
            <a:extLst>
              <a:ext uri="{FF2B5EF4-FFF2-40B4-BE49-F238E27FC236}">
                <a16:creationId xmlns:a16="http://schemas.microsoft.com/office/drawing/2014/main" id="{0B0508E6-569A-AE24-E2A7-319B78624394}"/>
              </a:ext>
            </a:extLst>
          </p:cNvPr>
          <p:cNvSpPr txBox="1"/>
          <p:nvPr/>
        </p:nvSpPr>
        <p:spPr>
          <a:xfrm>
            <a:off x="911424" y="755411"/>
            <a:ext cx="10657184" cy="2354362"/>
          </a:xfrm>
          <a:prstGeom prst="rect">
            <a:avLst/>
          </a:prstGeom>
          <a:noFill/>
        </p:spPr>
        <p:txBody>
          <a:bodyPr wrap="square">
            <a:spAutoFit/>
          </a:bodyPr>
          <a:lstStyle/>
          <a:p>
            <a:pPr algn="just">
              <a:lnSpc>
                <a:spcPct val="107000"/>
              </a:lnSpc>
              <a:spcAft>
                <a:spcPts val="800"/>
              </a:spcAft>
            </a:pPr>
            <a:r>
              <a:rPr lang="es-MX" sz="1400" kern="100" dirty="0">
                <a:effectLst/>
                <a:latin typeface="Century Gothic" panose="020B0502020202020204" pitchFamily="34" charset="0"/>
                <a:ea typeface="Calibri" panose="020F0502020204030204" pitchFamily="34" charset="0"/>
                <a:cs typeface="Times New Roman" panose="02020603050405020304" pitchFamily="18" charset="0"/>
              </a:rPr>
              <a:t>Con el objetivo de reforzar las actividades del Instituto Municipal de Planeación de Guanajuato, </a:t>
            </a:r>
            <a:r>
              <a:rPr lang="es-MX" sz="14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1400" kern="100" dirty="0">
                <a:effectLst/>
                <a:latin typeface="Century Gothic" panose="020B0502020202020204" pitchFamily="34" charset="0"/>
                <a:ea typeface="Calibri" panose="020F0502020204030204" pitchFamily="34" charset="0"/>
                <a:cs typeface="Times New Roman" panose="02020603050405020304" pitchFamily="18" charset="0"/>
              </a:rPr>
              <a:t>., para el resto del ejercicio 2023 y en lo subsecuente, se busca reactivar las plazas que fueron congeladas en diciembre de 2021 y que estuvieron operando hasta esa fecha. De forma complementaria, para la operatividad y apoyar el Programa Municipal de Desarrollo Urbano y Ordenamiento Ecológico Territorial, se solicita de forma extraordinaria el recurso de 2 contratos por honorarios por tres meses, para el apoyo de vinculación social y sobre los talleres y consulta pública. </a:t>
            </a:r>
          </a:p>
          <a:p>
            <a:pPr algn="just">
              <a:lnSpc>
                <a:spcPct val="107000"/>
              </a:lnSpc>
              <a:spcAft>
                <a:spcPts val="800"/>
              </a:spcAft>
            </a:pPr>
            <a:r>
              <a:rPr lang="es-MX" sz="14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s-MX" sz="1400" kern="100" dirty="0">
                <a:effectLst/>
                <a:latin typeface="Century Gothic" panose="020B0502020202020204" pitchFamily="34" charset="0"/>
                <a:ea typeface="Calibri" panose="020F0502020204030204" pitchFamily="34" charset="0"/>
                <a:cs typeface="Times New Roman" panose="02020603050405020304" pitchFamily="18" charset="0"/>
              </a:rPr>
              <a:t>En total, se busca una ampliación líquida para el Capítulo 1000 sobre la propuesta de activación de plazas a Profesional Administrativo A. Estos cálculos se presentan para complementar el segundo semestre del 2023, como se desglosa a continuación:</a:t>
            </a:r>
          </a:p>
        </p:txBody>
      </p:sp>
      <p:graphicFrame>
        <p:nvGraphicFramePr>
          <p:cNvPr id="5" name="Tabla 4">
            <a:extLst>
              <a:ext uri="{FF2B5EF4-FFF2-40B4-BE49-F238E27FC236}">
                <a16:creationId xmlns:a16="http://schemas.microsoft.com/office/drawing/2014/main" id="{A2A30FEF-BAD9-01F0-7949-C9BBA0E88753}"/>
              </a:ext>
            </a:extLst>
          </p:cNvPr>
          <p:cNvGraphicFramePr>
            <a:graphicFrameLocks noGrp="1"/>
          </p:cNvGraphicFramePr>
          <p:nvPr>
            <p:extLst>
              <p:ext uri="{D42A27DB-BD31-4B8C-83A1-F6EECF244321}">
                <p14:modId xmlns:p14="http://schemas.microsoft.com/office/powerpoint/2010/main" val="3325970597"/>
              </p:ext>
            </p:extLst>
          </p:nvPr>
        </p:nvGraphicFramePr>
        <p:xfrm>
          <a:off x="287514" y="3321438"/>
          <a:ext cx="11749811" cy="1909320"/>
        </p:xfrm>
        <a:graphic>
          <a:graphicData uri="http://schemas.openxmlformats.org/drawingml/2006/table">
            <a:tbl>
              <a:tblPr firstRow="1" firstCol="1" bandRow="1"/>
              <a:tblGrid>
                <a:gridCol w="554038">
                  <a:extLst>
                    <a:ext uri="{9D8B030D-6E8A-4147-A177-3AD203B41FA5}">
                      <a16:colId xmlns:a16="http://schemas.microsoft.com/office/drawing/2014/main" val="3722357326"/>
                    </a:ext>
                  </a:extLst>
                </a:gridCol>
                <a:gridCol w="1377960">
                  <a:extLst>
                    <a:ext uri="{9D8B030D-6E8A-4147-A177-3AD203B41FA5}">
                      <a16:colId xmlns:a16="http://schemas.microsoft.com/office/drawing/2014/main" val="1090562531"/>
                    </a:ext>
                  </a:extLst>
                </a:gridCol>
                <a:gridCol w="262276">
                  <a:extLst>
                    <a:ext uri="{9D8B030D-6E8A-4147-A177-3AD203B41FA5}">
                      <a16:colId xmlns:a16="http://schemas.microsoft.com/office/drawing/2014/main" val="3082007732"/>
                    </a:ext>
                  </a:extLst>
                </a:gridCol>
                <a:gridCol w="639762">
                  <a:extLst>
                    <a:ext uri="{9D8B030D-6E8A-4147-A177-3AD203B41FA5}">
                      <a16:colId xmlns:a16="http://schemas.microsoft.com/office/drawing/2014/main" val="1845910515"/>
                    </a:ext>
                  </a:extLst>
                </a:gridCol>
                <a:gridCol w="969266">
                  <a:extLst>
                    <a:ext uri="{9D8B030D-6E8A-4147-A177-3AD203B41FA5}">
                      <a16:colId xmlns:a16="http://schemas.microsoft.com/office/drawing/2014/main" val="1712687065"/>
                    </a:ext>
                  </a:extLst>
                </a:gridCol>
                <a:gridCol w="960072">
                  <a:extLst>
                    <a:ext uri="{9D8B030D-6E8A-4147-A177-3AD203B41FA5}">
                      <a16:colId xmlns:a16="http://schemas.microsoft.com/office/drawing/2014/main" val="3304467874"/>
                    </a:ext>
                  </a:extLst>
                </a:gridCol>
                <a:gridCol w="1227749">
                  <a:extLst>
                    <a:ext uri="{9D8B030D-6E8A-4147-A177-3AD203B41FA5}">
                      <a16:colId xmlns:a16="http://schemas.microsoft.com/office/drawing/2014/main" val="1170083668"/>
                    </a:ext>
                  </a:extLst>
                </a:gridCol>
                <a:gridCol w="866401">
                  <a:extLst>
                    <a:ext uri="{9D8B030D-6E8A-4147-A177-3AD203B41FA5}">
                      <a16:colId xmlns:a16="http://schemas.microsoft.com/office/drawing/2014/main" val="1459048707"/>
                    </a:ext>
                  </a:extLst>
                </a:gridCol>
                <a:gridCol w="1045853">
                  <a:extLst>
                    <a:ext uri="{9D8B030D-6E8A-4147-A177-3AD203B41FA5}">
                      <a16:colId xmlns:a16="http://schemas.microsoft.com/office/drawing/2014/main" val="199042906"/>
                    </a:ext>
                  </a:extLst>
                </a:gridCol>
                <a:gridCol w="1416125">
                  <a:extLst>
                    <a:ext uri="{9D8B030D-6E8A-4147-A177-3AD203B41FA5}">
                      <a16:colId xmlns:a16="http://schemas.microsoft.com/office/drawing/2014/main" val="108657275"/>
                    </a:ext>
                  </a:extLst>
                </a:gridCol>
                <a:gridCol w="1380396">
                  <a:extLst>
                    <a:ext uri="{9D8B030D-6E8A-4147-A177-3AD203B41FA5}">
                      <a16:colId xmlns:a16="http://schemas.microsoft.com/office/drawing/2014/main" val="1257061920"/>
                    </a:ext>
                  </a:extLst>
                </a:gridCol>
                <a:gridCol w="1049913">
                  <a:extLst>
                    <a:ext uri="{9D8B030D-6E8A-4147-A177-3AD203B41FA5}">
                      <a16:colId xmlns:a16="http://schemas.microsoft.com/office/drawing/2014/main" val="1308930438"/>
                    </a:ext>
                  </a:extLst>
                </a:gridCol>
              </a:tblGrid>
              <a:tr h="518160">
                <a:tc>
                  <a:txBody>
                    <a:bodyPr/>
                    <a:lstStyle/>
                    <a:p>
                      <a:pP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CLAVE</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CATEGORIA</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b="1" kern="0">
                          <a:solidFill>
                            <a:schemeClr val="tx1"/>
                          </a:solidFill>
                          <a:effectLst/>
                          <a:latin typeface="Arial" panose="020B0604020202020204" pitchFamily="34" charset="0"/>
                          <a:ea typeface="Times New Roman" panose="02020603050405020304" pitchFamily="18" charset="0"/>
                          <a:cs typeface="Arial" panose="020B0604020202020204" pitchFamily="34" charset="0"/>
                        </a:rPr>
                        <a:t>TN</a:t>
                      </a:r>
                      <a:endParaRPr lang="es-MX" sz="1400" kern="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N°</a:t>
                      </a: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PZAS</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SUELDO CF</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PRIMA VACACIONAL</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GRAT. FIN DE AÑO/AGUINALDO</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a:solidFill>
                            <a:schemeClr val="tx1"/>
                          </a:solidFill>
                          <a:effectLst/>
                          <a:latin typeface="Arial" panose="020B0604020202020204" pitchFamily="34" charset="0"/>
                          <a:ea typeface="Times New Roman" panose="02020603050405020304" pitchFamily="18" charset="0"/>
                          <a:cs typeface="Arial" panose="020B0604020202020204" pitchFamily="34" charset="0"/>
                        </a:rPr>
                        <a:t>APORT ISSEG (MUNICIPIO)</a:t>
                      </a:r>
                      <a:endParaRPr lang="es-MX" sz="1400" kern="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a:solidFill>
                            <a:schemeClr val="tx1"/>
                          </a:solidFill>
                          <a:effectLst/>
                          <a:latin typeface="Arial" panose="020B0604020202020204" pitchFamily="34" charset="0"/>
                          <a:ea typeface="Times New Roman" panose="02020603050405020304" pitchFamily="18" charset="0"/>
                          <a:cs typeface="Arial" panose="020B0604020202020204" pitchFamily="34" charset="0"/>
                        </a:rPr>
                        <a:t>APORTACIONES IMSS</a:t>
                      </a:r>
                      <a:endParaRPr lang="es-MX" sz="1400" kern="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a:solidFill>
                            <a:schemeClr val="tx1"/>
                          </a:solidFill>
                          <a:effectLst/>
                          <a:latin typeface="Arial" panose="020B0604020202020204" pitchFamily="34" charset="0"/>
                          <a:ea typeface="Times New Roman" panose="02020603050405020304" pitchFamily="18" charset="0"/>
                          <a:cs typeface="Arial" panose="020B0604020202020204" pitchFamily="34" charset="0"/>
                        </a:rPr>
                        <a:t>OTRAS PRESTACIONES (DESP+ESP+PA+APOYO FAM+APOYO SS)</a:t>
                      </a:r>
                      <a:endParaRPr lang="es-MX" sz="1400" kern="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a:solidFill>
                            <a:schemeClr val="tx1"/>
                          </a:solidFill>
                          <a:effectLst/>
                          <a:latin typeface="Arial" panose="020B0604020202020204" pitchFamily="34" charset="0"/>
                          <a:ea typeface="Times New Roman" panose="02020603050405020304" pitchFamily="18" charset="0"/>
                          <a:cs typeface="Arial" panose="020B0604020202020204" pitchFamily="34" charset="0"/>
                        </a:rPr>
                        <a:t>TOTAL MENSUAL</a:t>
                      </a:r>
                      <a:endParaRPr lang="es-MX" sz="1400" kern="1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TOTAL ANUAL X </a:t>
                      </a:r>
                      <a:r>
                        <a:rPr lang="es-MX" sz="1000" b="1" kern="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N°</a:t>
                      </a:r>
                      <a:r>
                        <a:rPr lang="es-MX" sz="10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PLAZAS</a:t>
                      </a:r>
                      <a:endParaRPr lang="es-MX" sz="140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368010"/>
                  </a:ext>
                </a:extLst>
              </a:tr>
              <a:tr h="182880">
                <a:tc>
                  <a:txBody>
                    <a:bodyPr/>
                    <a:lstStyle/>
                    <a:p>
                      <a:pPr>
                        <a:lnSpc>
                          <a:spcPct val="107000"/>
                        </a:lnSpc>
                        <a:spcAft>
                          <a:spcPts val="800"/>
                        </a:spcAft>
                      </a:pPr>
                      <a:r>
                        <a:rPr lang="es-MX" sz="1000" kern="0" dirty="0">
                          <a:effectLst/>
                          <a:latin typeface="Arial" panose="020B0604020202020204" pitchFamily="34" charset="0"/>
                          <a:ea typeface="Times New Roman" panose="02020603050405020304" pitchFamily="18" charset="0"/>
                          <a:cs typeface="Arial" panose="020B0604020202020204" pitchFamily="34" charset="0"/>
                        </a:rPr>
                        <a:t>2201</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dirty="0">
                          <a:effectLst/>
                          <a:latin typeface="Arial" panose="020B0604020202020204" pitchFamily="34" charset="0"/>
                          <a:ea typeface="Times New Roman" panose="02020603050405020304" pitchFamily="18" charset="0"/>
                          <a:cs typeface="Arial" panose="020B0604020202020204" pitchFamily="34" charset="0"/>
                        </a:rPr>
                        <a:t>PROFESIONAL ADMINISTRATIVO/A </a:t>
                      </a:r>
                      <a:r>
                        <a:rPr lang="es-MX" sz="1000" kern="0" dirty="0" err="1">
                          <a:effectLst/>
                          <a:latin typeface="Arial" panose="020B0604020202020204" pitchFamily="34" charset="0"/>
                          <a:ea typeface="Times New Roman" panose="02020603050405020304" pitchFamily="18" charset="0"/>
                          <a:cs typeface="Arial" panose="020B0604020202020204" pitchFamily="34" charset="0"/>
                        </a:rPr>
                        <a:t>A</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C</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2</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52,110.90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3,242.10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13,233.08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12,376.39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30,455.99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70,720.56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60,713.01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364,278.06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3530496"/>
                  </a:ext>
                </a:extLst>
              </a:tr>
              <a:tr h="182880">
                <a:tc>
                  <a:txBody>
                    <a:bodyPr/>
                    <a:lstStyle/>
                    <a:p>
                      <a:pP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2201</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PROFESIONAL ADMINISTRATIVO/A A</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H</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kern="0">
                          <a:effectLst/>
                          <a:latin typeface="Arial" panose="020B0604020202020204" pitchFamily="34" charset="0"/>
                          <a:ea typeface="Times New Roman" panose="02020603050405020304" pitchFamily="18" charset="0"/>
                          <a:cs typeface="Arial" panose="020B0604020202020204" pitchFamily="34" charset="0"/>
                        </a:rPr>
                        <a:t>2</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52,110.90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70,720.56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40,943.82 </a:t>
                      </a:r>
                      <a:endParaRPr lang="es-MX" sz="1400" kern="10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s-MX"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122,831.46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5262286"/>
                  </a:ext>
                </a:extLst>
              </a:tr>
              <a:tr h="182880">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dirty="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dirty="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a:effectLst/>
                        <a:latin typeface="Arial" panose="020B0604020202020204" pitchFamily="34" charset="0"/>
                        <a:cs typeface="Arial" panose="020B0604020202020204" pitchFamily="34"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es-MX" sz="1400" kern="100" dirty="0">
                        <a:effectLst/>
                        <a:latin typeface="Arial" panose="020B0604020202020204" pitchFamily="34" charset="0"/>
                        <a:cs typeface="Arial" panose="020B0604020202020204" pitchFamily="34" charset="0"/>
                      </a:endParaRPr>
                    </a:p>
                  </a:txBody>
                  <a:tcPr marL="44450" marR="4445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800"/>
                        </a:spcAft>
                      </a:pPr>
                      <a:r>
                        <a:rPr lang="es-MX" sz="10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487,109.52 </a:t>
                      </a:r>
                      <a:endParaRPr lang="es-MX" sz="1400" kern="100" dirty="0">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9012571"/>
                  </a:ext>
                </a:extLst>
              </a:tr>
            </a:tbl>
          </a:graphicData>
        </a:graphic>
      </p:graphicFrame>
      <p:sp>
        <p:nvSpPr>
          <p:cNvPr id="7" name="CuadroTexto 6">
            <a:extLst>
              <a:ext uri="{FF2B5EF4-FFF2-40B4-BE49-F238E27FC236}">
                <a16:creationId xmlns:a16="http://schemas.microsoft.com/office/drawing/2014/main" id="{00870D68-0A11-15F4-BF29-C3498A27CEB3}"/>
              </a:ext>
            </a:extLst>
          </p:cNvPr>
          <p:cNvSpPr txBox="1"/>
          <p:nvPr/>
        </p:nvSpPr>
        <p:spPr>
          <a:xfrm>
            <a:off x="911424" y="174414"/>
            <a:ext cx="6097554"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4.2. Reactivación de plazas.</a:t>
            </a:r>
            <a:endParaRPr lang="es-MX" dirty="0"/>
          </a:p>
        </p:txBody>
      </p:sp>
    </p:spTree>
    <p:extLst>
      <p:ext uri="{BB962C8B-B14F-4D97-AF65-F5344CB8AC3E}">
        <p14:creationId xmlns:p14="http://schemas.microsoft.com/office/powerpoint/2010/main" val="2971316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0870D68-0A11-15F4-BF29-C3498A27CEB3}"/>
              </a:ext>
            </a:extLst>
          </p:cNvPr>
          <p:cNvSpPr txBox="1"/>
          <p:nvPr/>
        </p:nvSpPr>
        <p:spPr>
          <a:xfrm>
            <a:off x="911424" y="174414"/>
            <a:ext cx="6097554"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4.3. Cierre a Auditoría CM/27/2023.</a:t>
            </a:r>
            <a:endParaRPr lang="es-MX" dirty="0"/>
          </a:p>
        </p:txBody>
      </p:sp>
      <p:graphicFrame>
        <p:nvGraphicFramePr>
          <p:cNvPr id="3" name="Tabla 2">
            <a:extLst>
              <a:ext uri="{FF2B5EF4-FFF2-40B4-BE49-F238E27FC236}">
                <a16:creationId xmlns:a16="http://schemas.microsoft.com/office/drawing/2014/main" id="{ADEA4E58-50E7-3927-269A-0BFED5444955}"/>
              </a:ext>
            </a:extLst>
          </p:cNvPr>
          <p:cNvGraphicFramePr>
            <a:graphicFrameLocks noGrp="1"/>
          </p:cNvGraphicFramePr>
          <p:nvPr>
            <p:extLst>
              <p:ext uri="{D42A27DB-BD31-4B8C-83A1-F6EECF244321}">
                <p14:modId xmlns:p14="http://schemas.microsoft.com/office/powerpoint/2010/main" val="3663056440"/>
              </p:ext>
            </p:extLst>
          </p:nvPr>
        </p:nvGraphicFramePr>
        <p:xfrm>
          <a:off x="911424" y="692696"/>
          <a:ext cx="9937104" cy="5376864"/>
        </p:xfrm>
        <a:graphic>
          <a:graphicData uri="http://schemas.openxmlformats.org/drawingml/2006/table">
            <a:tbl>
              <a:tblPr firstRow="1" firstCol="1" bandRow="1"/>
              <a:tblGrid>
                <a:gridCol w="4968552">
                  <a:extLst>
                    <a:ext uri="{9D8B030D-6E8A-4147-A177-3AD203B41FA5}">
                      <a16:colId xmlns:a16="http://schemas.microsoft.com/office/drawing/2014/main" val="3374328353"/>
                    </a:ext>
                  </a:extLst>
                </a:gridCol>
                <a:gridCol w="4968552">
                  <a:extLst>
                    <a:ext uri="{9D8B030D-6E8A-4147-A177-3AD203B41FA5}">
                      <a16:colId xmlns:a16="http://schemas.microsoft.com/office/drawing/2014/main" val="3935158782"/>
                    </a:ext>
                  </a:extLst>
                </a:gridCol>
              </a:tblGrid>
              <a:tr h="41838">
                <a:tc>
                  <a:txBody>
                    <a:bodyPr/>
                    <a:lstStyle/>
                    <a:p>
                      <a:pPr indent="-526415" algn="ctr">
                        <a:lnSpc>
                          <a:spcPct val="107000"/>
                        </a:lnSpc>
                        <a:spcAft>
                          <a:spcPts val="800"/>
                        </a:spcAft>
                      </a:pPr>
                      <a:r>
                        <a:rPr lang="es-MX" sz="1000" kern="100">
                          <a:effectLst/>
                          <a:latin typeface="Century Gothic" panose="020B0502020202020204" pitchFamily="34" charset="0"/>
                          <a:ea typeface="Calibri" panose="020F0502020204030204" pitchFamily="34" charset="0"/>
                          <a:cs typeface="Times New Roman" panose="02020603050405020304" pitchFamily="18" charset="0"/>
                        </a:rPr>
                        <a:t>OBSERVACIÓN</a:t>
                      </a: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kern="100">
                          <a:effectLst/>
                          <a:latin typeface="Century Gothic" panose="020B0502020202020204" pitchFamily="34" charset="0"/>
                          <a:ea typeface="Calibri" panose="020F0502020204030204" pitchFamily="34" charset="0"/>
                          <a:cs typeface="Times New Roman" panose="02020603050405020304" pitchFamily="18" charset="0"/>
                        </a:rPr>
                        <a:t>SOLVENTACIÓN</a:t>
                      </a: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3085073"/>
                  </a:ext>
                </a:extLst>
              </a:tr>
              <a:tr h="0">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1. El por qué no se elaboró el Programa Anual de Adquisiciones, Arrendamientos y Servicios del Ejercicio Fiscal 2022, del Instituto, para su aprobación por el Comité de Adquisiciones, Enajenaciones, Arrendamientos y Contratación de Servicios del Instituto Municipal de Planeación de Guanajuato, Gto.; incumpliéndose lo establecido en los artículos 22 de la Ley de Contrataciones Públicas para el Estado de Guanajuato; 42 y4 3 del Reglamento de Contrataciones Públicas del Municipio de Guanajuato; en correlación con el artículo 44 Ter. fracciones I y IX, del Reglamento del Instituto Municipal de Planeación de Guanajuato, Gto.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15000"/>
                        </a:lnSpc>
                        <a:spcAft>
                          <a:spcPts val="12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Si bien el Comité de Adquisiciones se instaló en febrero del 2022, siendo la única ocasión en la que se sesionó, y en dicha sesión se omitió en  el Orden del Día la autorización del Programa Anual de Adquisiciones, Arrendamientos y Servicios, correspondiente al Ejercicio Fiscal 2022, así como los Montos Máximos y Límites de las Adquisiciones, Arrendamientos y Contratación de Servicios contemplados para su autorización; tal circunstancia no eximió a este Instituto haber realizado las adquisiciones en las mejores condiciones en cuanto a precio, calidad y demás circunstancias pertinentes.  </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Por lo que, atentos a la recomendación realizada por el órgano interno de control municipal, para el cumplimiento de los preceptos legales en materia de adquisiciones y contratación de servicios, el IMPLAN convocó al Comité de Adquisiciones a la Primera Sesión Ordinaria del ejercicio fiscal 2023, el día 28 de febrero del presente año, quedando autorizados en tal acta, el Programa Anual de Adquisiciones, Arrendamientos y Contratación de Servicios y los Montos Máximos y Límites. Se anexa acta.</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9958050"/>
                  </a:ext>
                </a:extLst>
              </a:tr>
              <a:tr h="0">
                <a:tc>
                  <a:txBody>
                    <a:bodyPr/>
                    <a:lstStyle/>
                    <a:p>
                      <a:pPr marL="0" lvl="0" indent="0" algn="just">
                        <a:lnSpc>
                          <a:spcPct val="107000"/>
                        </a:lnSpc>
                        <a:spcAft>
                          <a:spcPts val="800"/>
                        </a:spcAft>
                        <a:buFont typeface="+mj-lt"/>
                        <a:buNone/>
                      </a:pPr>
                      <a:r>
                        <a:rPr lang="es-MX" sz="900" kern="100">
                          <a:effectLst/>
                          <a:latin typeface="Century Gothic" panose="020B0502020202020204" pitchFamily="34" charset="0"/>
                          <a:ea typeface="Calibri" panose="020F0502020204030204" pitchFamily="34" charset="0"/>
                          <a:cs typeface="Times New Roman" panose="02020603050405020304" pitchFamily="18" charset="0"/>
                        </a:rPr>
                        <a:t>2. El </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hecho de no haber establecido los montos Máximos y Límites, acordes a las condiciones económicas del Instituto, para la contratación de las Adquisiciones, Arrendamientos y Contratación de Servicios, del Instituto Municipal de Planeación de Guanajuato, Gto., aprobados por el Comité de Adquisiciones, Enajenaciones, Arrendamientos y Contratación de Servicios del Instituto Municipal de Planeación de Guanajuato, Gto.; incumpliéndose lo establecido en los artículos 27 de la Ley de Contrataciones Públicas para el Estado de Guanajuato; 39 del Reglamento de Contrataciones Públicas del Municipio de Guanajuato; en correlación con el artículo4 4 Ter. fracción IX, del Reglamento del Instituto Municipal de Planeación de Guanajuato, Gto.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MX"/>
                    </a:p>
                  </a:txBody>
                  <a:tcPr/>
                </a:tc>
                <a:extLst>
                  <a:ext uri="{0D108BD9-81ED-4DB2-BD59-A6C34878D82A}">
                    <a16:rowId xmlns:a16="http://schemas.microsoft.com/office/drawing/2014/main" val="28856868"/>
                  </a:ext>
                </a:extLst>
              </a:tr>
              <a:tr h="524558">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3. El por qué no se cuenta con la Requisición u orden de servicio, en el expediente del arrendamiento, incumpliéndose lo establecido en los artículos 16 de los Lineamientos Generales de Racionalidad, Austeridad y Disciplina Presupuestal de la Administración Pública del Municipio de Guanajuato para el Ejercicio Fiscal 2022; 8 de las Disposiciones Administrativas en Materia de Adquisiciones, Arrendamientos y Contratación de Servicios relacionado con Bienes Muebles e Inmuebles del Municipio de Guanajuato; y 5 de las Disposiciones Administrativas y de Control Interno.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Este Instituto ha celebrado desde el año 2013 contratos de arrendamiento con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Versantis</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S.A. de C.V, para la utilización del espacio físico que ocupan las oficinas del IMPLAN, sin haberse realizado durante este lapso de tiempo algún estudio de mercado para analizar otra opción. </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Ello, en razón de que, se consideraron varios aspectos desde un inicio de su contratación, como son el costo beneficio, con las condiciones físicas y ubicación del inmueble, lo cual permite prestar a la ciudadanía una alta calidad del servicio. Asimismo, para efectos de evaluar en igualdad de circunstancias el costo de arrendamiento considerando como base el importe contratado de este inmueble, resulta improcedente al no encontrar un inmueble con las mismas características.</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No obstante, lo anterior, y en aras de transparentar los procedimientos del Comité de Adquisiciones, en lo subsecuente se contempla realizar la investigación de mercado o evaluar mediante un dictamen de excepción la solicitud de arrendamiento a fin de ponerlo a consideración del Comité previo a la contratación del servicio.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85851"/>
                  </a:ext>
                </a:extLst>
              </a:tr>
              <a:tr h="452937">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4. El hecho de no contar con la Investigación de mercado, en el expediente del arrendamiento, incumpliéndose lo establecido en los artículos 50 de la Ley de Contrataciones Públicas para el Estado de Guanajuato; 49 del Reglamento de Contrataciones Públicas del Municipio de Guanajuato; y 19 de las Disposiciones Administrativas en Materia de Adquisiciones, Arrendamientos y Contratación de Servicios relacionado con Bienes Muebles e Inmuebles del Municipio de Guanajuato.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MX"/>
                    </a:p>
                  </a:txBody>
                  <a:tcPr/>
                </a:tc>
                <a:extLst>
                  <a:ext uri="{0D108BD9-81ED-4DB2-BD59-A6C34878D82A}">
                    <a16:rowId xmlns:a16="http://schemas.microsoft.com/office/drawing/2014/main" val="92790855"/>
                  </a:ext>
                </a:extLst>
              </a:tr>
              <a:tr h="345506">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5. El por qué no se cuenta con los siguientes documentos: la reserva presupuestal; copia de las cotizaciones recibidas; tabla comparativa de los proveedores que cotizaron; escrito de justificación en caso de que, no se haya elegido la propuesta más económica; incumpliéndose lo establecido en el artículo 5 de las Disposiciones Administrativas y de Control Interno.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MX"/>
                    </a:p>
                  </a:txBody>
                  <a:tcPr/>
                </a:tc>
                <a:extLst>
                  <a:ext uri="{0D108BD9-81ED-4DB2-BD59-A6C34878D82A}">
                    <a16:rowId xmlns:a16="http://schemas.microsoft.com/office/drawing/2014/main" val="1698321251"/>
                  </a:ext>
                </a:extLst>
              </a:tr>
            </a:tbl>
          </a:graphicData>
        </a:graphic>
      </p:graphicFrame>
    </p:spTree>
    <p:extLst>
      <p:ext uri="{BB962C8B-B14F-4D97-AF65-F5344CB8AC3E}">
        <p14:creationId xmlns:p14="http://schemas.microsoft.com/office/powerpoint/2010/main" val="3293373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35A2240-73CE-0F06-F47D-6876E5492A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3F60A450-CDFD-662B-6612-6A7DEF860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7" name="CuadroTexto 6">
            <a:extLst>
              <a:ext uri="{FF2B5EF4-FFF2-40B4-BE49-F238E27FC236}">
                <a16:creationId xmlns:a16="http://schemas.microsoft.com/office/drawing/2014/main" id="{00870D68-0A11-15F4-BF29-C3498A27CEB3}"/>
              </a:ext>
            </a:extLst>
          </p:cNvPr>
          <p:cNvSpPr txBox="1"/>
          <p:nvPr/>
        </p:nvSpPr>
        <p:spPr>
          <a:xfrm>
            <a:off x="911424" y="174414"/>
            <a:ext cx="6097554"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4.3. Cierre a Auditoría CM/27/2023.</a:t>
            </a:r>
            <a:endParaRPr lang="es-MX" dirty="0"/>
          </a:p>
        </p:txBody>
      </p:sp>
      <p:graphicFrame>
        <p:nvGraphicFramePr>
          <p:cNvPr id="3" name="Tabla 2">
            <a:extLst>
              <a:ext uri="{FF2B5EF4-FFF2-40B4-BE49-F238E27FC236}">
                <a16:creationId xmlns:a16="http://schemas.microsoft.com/office/drawing/2014/main" id="{ADEA4E58-50E7-3927-269A-0BFED5444955}"/>
              </a:ext>
            </a:extLst>
          </p:cNvPr>
          <p:cNvGraphicFramePr>
            <a:graphicFrameLocks noGrp="1"/>
          </p:cNvGraphicFramePr>
          <p:nvPr>
            <p:extLst>
              <p:ext uri="{D42A27DB-BD31-4B8C-83A1-F6EECF244321}">
                <p14:modId xmlns:p14="http://schemas.microsoft.com/office/powerpoint/2010/main" val="397199519"/>
              </p:ext>
            </p:extLst>
          </p:nvPr>
        </p:nvGraphicFramePr>
        <p:xfrm>
          <a:off x="911424" y="692696"/>
          <a:ext cx="9937104" cy="4756024"/>
        </p:xfrm>
        <a:graphic>
          <a:graphicData uri="http://schemas.openxmlformats.org/drawingml/2006/table">
            <a:tbl>
              <a:tblPr firstRow="1" firstCol="1" bandRow="1"/>
              <a:tblGrid>
                <a:gridCol w="4968552">
                  <a:extLst>
                    <a:ext uri="{9D8B030D-6E8A-4147-A177-3AD203B41FA5}">
                      <a16:colId xmlns:a16="http://schemas.microsoft.com/office/drawing/2014/main" val="3374328353"/>
                    </a:ext>
                  </a:extLst>
                </a:gridCol>
                <a:gridCol w="4968552">
                  <a:extLst>
                    <a:ext uri="{9D8B030D-6E8A-4147-A177-3AD203B41FA5}">
                      <a16:colId xmlns:a16="http://schemas.microsoft.com/office/drawing/2014/main" val="3935158782"/>
                    </a:ext>
                  </a:extLst>
                </a:gridCol>
              </a:tblGrid>
              <a:tr h="41838">
                <a:tc>
                  <a:txBody>
                    <a:bodyPr/>
                    <a:lstStyle/>
                    <a:p>
                      <a:pPr indent="-526415" algn="ctr">
                        <a:lnSpc>
                          <a:spcPct val="107000"/>
                        </a:lnSpc>
                        <a:spcAft>
                          <a:spcPts val="800"/>
                        </a:spcAft>
                      </a:pPr>
                      <a:r>
                        <a:rPr lang="es-MX" sz="1000" kern="100">
                          <a:effectLst/>
                          <a:latin typeface="Century Gothic" panose="020B0502020202020204" pitchFamily="34" charset="0"/>
                          <a:ea typeface="Calibri" panose="020F0502020204030204" pitchFamily="34" charset="0"/>
                          <a:cs typeface="Times New Roman" panose="02020603050405020304" pitchFamily="18" charset="0"/>
                        </a:rPr>
                        <a:t>OBSERVACIÓN</a:t>
                      </a: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s-MX" sz="1000" kern="100">
                          <a:effectLst/>
                          <a:latin typeface="Century Gothic" panose="020B0502020202020204" pitchFamily="34" charset="0"/>
                          <a:ea typeface="Calibri" panose="020F0502020204030204" pitchFamily="34" charset="0"/>
                          <a:cs typeface="Times New Roman" panose="02020603050405020304" pitchFamily="18" charset="0"/>
                        </a:rPr>
                        <a:t>SOLVENTACIÓN</a:t>
                      </a: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3085073"/>
                  </a:ext>
                </a:extLst>
              </a:tr>
              <a:tr h="345506">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6. El hecho de haber erogado recursos públicos, sin estar los comprobantes fiscales (facturas), debidamente requisitadas con el nombre, cargo y firma del titular del Centro Gestor (Titular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incumpliéndose con lo establecido en el artículo 4 fracción I de las Disposiciones Administrativas y de Control Interno.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Los pagos por concepto de arrendamiento y demás compras se realizaron en las mejores condiciones, para muestra de ello se adjunta las facturas por mes por servicio de Arrendamiento de instalaciones, comercios o industriales, a nombre del Instituto Municipal de Planeación IMPLAN donde se plasma la firma del Titular en calidad de aprobación del pago respectivo, acompañado de la póliza contable en la que aparece firma de autorización del Titular del Centro Gestor.</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071466"/>
                  </a:ext>
                </a:extLst>
              </a:tr>
              <a:tr h="309696">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7. El por qué no se plasmó en el instrumento legal las atribuciones del Director General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para suscribir contratos; incumpliéndose lo establecido en el artículo 36 fracción XI del Reglamento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es-MX" sz="900" kern="100">
                          <a:effectLst/>
                          <a:latin typeface="Century Gothic" panose="020B0502020202020204" pitchFamily="34" charset="0"/>
                          <a:ea typeface="Calibri" panose="020F0502020204030204" pitchFamily="34" charset="0"/>
                          <a:cs typeface="Times New Roman" panose="02020603050405020304" pitchFamily="18" charset="0"/>
                        </a:rPr>
                        <a:t>A fin de solventar dicha inconsistencia se solicitó al representante de Versantis S.A de C.V se realicen las adhesiones correspondientes en el contrato a fin de transparentar en lo subsecuente las atribuciones del Director General y Presidente de la Junta Directiva. Para evidencia se anexa copia de contrato 2023.</a:t>
                      </a:r>
                      <a:endParaRPr lang="es-MX" sz="10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5739649"/>
                  </a:ext>
                </a:extLst>
              </a:tr>
              <a:tr h="466713">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8. El hecho de no estar firmado el contrato de subarrendamiento sin número en estudio, por el Presidente de la Junta Directiva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incumpliéndose lo establecido en los artículos 20 fracciones I y V, y 36 fracción IX del Reglamento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es-MX" sz="900" kern="100">
                          <a:effectLst/>
                          <a:latin typeface="Century Gothic" panose="020B0502020202020204" pitchFamily="34" charset="0"/>
                          <a:ea typeface="Calibri" panose="020F0502020204030204" pitchFamily="34" charset="0"/>
                          <a:cs typeface="Times New Roman" panose="02020603050405020304" pitchFamily="18" charset="0"/>
                        </a:rPr>
                        <a:t>Debido a la practicidad del arrendatario Versantis S.A. de C.V los contratos de arrendamiento celebrados hasta 2022, se firmaban con Representante Legal y el Director General; por lo que derivado de las observaciones señalas a su cargo y atendiendo a lo establecido en reglamento de este Instituto se solventó esta inconsistencia solicitándole a la parte SUBARRENDADOR, se modificara el contrato integrando así al Presidente de la Junta Directiva. Se anexa contrato 2023.</a:t>
                      </a:r>
                      <a:endParaRPr lang="es-MX" sz="1000" kern="10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2093082"/>
                  </a:ext>
                </a:extLst>
              </a:tr>
              <a:tr h="846852">
                <a:tc>
                  <a:txBody>
                    <a:bodyPr/>
                    <a:lstStyle/>
                    <a:p>
                      <a:pPr marL="0" lvl="0" indent="0" algn="just">
                        <a:lnSpc>
                          <a:spcPct val="107000"/>
                        </a:lnSpc>
                        <a:spcAft>
                          <a:spcPts val="800"/>
                        </a:spcAft>
                        <a:buFont typeface="+mj-lt"/>
                        <a:buNone/>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9- El hecho de no contar con el documento o dictamen de la contratación del servicio, emitido por el Director General del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el cual plasme que, el procedimiento de contratación implementado aseguro las mejores condiciones al Instituto Municipal de Planeación de Guanajuato, </a:t>
                      </a:r>
                      <a:r>
                        <a:rPr lang="es-MX" sz="900" kern="100" dirty="0" err="1">
                          <a:effectLst/>
                          <a:latin typeface="Century Gothic" panose="020B0502020202020204" pitchFamily="34" charset="0"/>
                          <a:ea typeface="Calibri" panose="020F0502020204030204" pitchFamily="34" charset="0"/>
                          <a:cs typeface="Times New Roman" panose="02020603050405020304" pitchFamily="18" charset="0"/>
                        </a:rPr>
                        <a:t>Gto</a:t>
                      </a: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en cuanto precio, calidad, oportunidad y demás circunstancias pertinentes, al haberse recibido una sola cotización, incumpliéndose lo establecido en el artículo 134 de la Constitución Política de los Estados Unidos Mexicanos; así como el último párrafo del artículo 7de la Ley de Contrataciones Públicas para el estado de Guanajuato.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indent="-526415"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Referente a la contratación de servicios profesionales de AS14 Consultores S.C.; en 2019 se detectó la necesidad de contar con un sistema que permitiera dar continuidad a la evaluación al desempeño, a fin de realizar el monitoreo y seguimiento del avance en el cumplimiento de las metas de los indicadores de desempeño de los programas presupuestarios de este Instituto, contar con una plataforma tecnológica en la que se incluya la información programática del programa presupuestario se tenga el registro histórico del avance físico y financiero de las metas para estar en posibilidad de generar los reportes de información financiera trimestral y de transparencia, de conformidad con la normatividad aplicable para ello.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900" kern="100" dirty="0">
                          <a:effectLst/>
                          <a:latin typeface="Century Gothic" panose="020B0502020202020204" pitchFamily="34" charset="0"/>
                          <a:ea typeface="Calibri" panose="020F0502020204030204" pitchFamily="34" charset="0"/>
                          <a:cs typeface="Times New Roman" panose="02020603050405020304" pitchFamily="18" charset="0"/>
                        </a:rPr>
                        <a:t>Por lo cual se solicitó una ampliación liquida a fin de cubrir el gasto por la contratación del licenciamiento para el uso de la plataforma tecnológica SIEDGOB, con la empresa AS14 Consultores S.C., derivado de una reunión con la Dirección de Finanzas se acordó la contratación y en lo siguiente se ha dado continuidad con los servicios contratados quedando integrado el costo anual en los presupuestos autorizados. Se anexa evidencia documental para la contratación del servicio.</a:t>
                      </a:r>
                      <a:endParaRPr lang="es-MX" sz="1000" kern="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16735" marR="167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381352"/>
                  </a:ext>
                </a:extLst>
              </a:tr>
            </a:tbl>
          </a:graphicData>
        </a:graphic>
      </p:graphicFrame>
    </p:spTree>
    <p:extLst>
      <p:ext uri="{BB962C8B-B14F-4D97-AF65-F5344CB8AC3E}">
        <p14:creationId xmlns:p14="http://schemas.microsoft.com/office/powerpoint/2010/main" val="2428788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35A2240-73CE-0F06-F47D-6876E5492A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3F60A450-CDFD-662B-6612-6A7DEF860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7" name="CuadroTexto 6">
            <a:extLst>
              <a:ext uri="{FF2B5EF4-FFF2-40B4-BE49-F238E27FC236}">
                <a16:creationId xmlns:a16="http://schemas.microsoft.com/office/drawing/2014/main" id="{00870D68-0A11-15F4-BF29-C3498A27CEB3}"/>
              </a:ext>
            </a:extLst>
          </p:cNvPr>
          <p:cNvSpPr txBox="1"/>
          <p:nvPr/>
        </p:nvSpPr>
        <p:spPr>
          <a:xfrm>
            <a:off x="2855640" y="2852936"/>
            <a:ext cx="8784976" cy="369332"/>
          </a:xfrm>
          <a:prstGeom prst="rect">
            <a:avLst/>
          </a:prstGeom>
          <a:noFill/>
        </p:spPr>
        <p:txBody>
          <a:bodyPr wrap="square">
            <a:spAutoFit/>
          </a:bodyPr>
          <a:lstStyle/>
          <a:p>
            <a:r>
              <a:rPr lang="es-ES" sz="1800" dirty="0">
                <a:solidFill>
                  <a:srgbClr val="3C4043"/>
                </a:solidFill>
                <a:latin typeface="Century Gothic" panose="020B0502020202020204" pitchFamily="34" charset="0"/>
              </a:rPr>
              <a:t>4.4. Información financiera de segundo trimestre 2023.</a:t>
            </a:r>
            <a:endParaRPr lang="es-MX" dirty="0"/>
          </a:p>
        </p:txBody>
      </p:sp>
    </p:spTree>
    <p:extLst>
      <p:ext uri="{BB962C8B-B14F-4D97-AF65-F5344CB8AC3E}">
        <p14:creationId xmlns:p14="http://schemas.microsoft.com/office/powerpoint/2010/main" val="345812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35A2240-73CE-0F06-F47D-6876E5492A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09413"/>
            <a:ext cx="1581150" cy="1581150"/>
          </a:xfrm>
          <a:prstGeom prst="rect">
            <a:avLst/>
          </a:prstGeom>
        </p:spPr>
      </p:pic>
      <p:pic>
        <p:nvPicPr>
          <p:cNvPr id="9" name="Imagen 8">
            <a:extLst>
              <a:ext uri="{FF2B5EF4-FFF2-40B4-BE49-F238E27FC236}">
                <a16:creationId xmlns:a16="http://schemas.microsoft.com/office/drawing/2014/main" id="{3F60A450-CDFD-662B-6612-6A7DEF860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6749" y="6035301"/>
            <a:ext cx="1560576" cy="652272"/>
          </a:xfrm>
          <a:prstGeom prst="rect">
            <a:avLst/>
          </a:prstGeom>
        </p:spPr>
      </p:pic>
      <p:sp>
        <p:nvSpPr>
          <p:cNvPr id="7" name="CuadroTexto 6">
            <a:extLst>
              <a:ext uri="{FF2B5EF4-FFF2-40B4-BE49-F238E27FC236}">
                <a16:creationId xmlns:a16="http://schemas.microsoft.com/office/drawing/2014/main" id="{00870D68-0A11-15F4-BF29-C3498A27CEB3}"/>
              </a:ext>
            </a:extLst>
          </p:cNvPr>
          <p:cNvSpPr txBox="1"/>
          <p:nvPr/>
        </p:nvSpPr>
        <p:spPr>
          <a:xfrm>
            <a:off x="911424" y="174414"/>
            <a:ext cx="8424936" cy="646331"/>
          </a:xfrm>
          <a:prstGeom prst="rect">
            <a:avLst/>
          </a:prstGeom>
          <a:noFill/>
        </p:spPr>
        <p:txBody>
          <a:bodyPr wrap="square">
            <a:spAutoFit/>
          </a:bodyPr>
          <a:lstStyle/>
          <a:p>
            <a:r>
              <a:rPr lang="es-ES" sz="1800" dirty="0">
                <a:solidFill>
                  <a:srgbClr val="3C4043"/>
                </a:solidFill>
                <a:latin typeface="Century Gothic" panose="020B0502020202020204" pitchFamily="34" charset="0"/>
              </a:rPr>
              <a:t>4.5. Anexo de acta 6ª sesión ordinaria 2023 de la Junta Directiva: Autorización de analítico de plazas.</a:t>
            </a:r>
            <a:endParaRPr lang="es-MX" dirty="0"/>
          </a:p>
        </p:txBody>
      </p:sp>
      <p:pic>
        <p:nvPicPr>
          <p:cNvPr id="2" name="Imagen 1">
            <a:extLst>
              <a:ext uri="{FF2B5EF4-FFF2-40B4-BE49-F238E27FC236}">
                <a16:creationId xmlns:a16="http://schemas.microsoft.com/office/drawing/2014/main" id="{49468CFA-5E58-902C-CAF3-3A48B2D5BED5}"/>
              </a:ext>
            </a:extLst>
          </p:cNvPr>
          <p:cNvPicPr>
            <a:picLocks noChangeAspect="1"/>
          </p:cNvPicPr>
          <p:nvPr/>
        </p:nvPicPr>
        <p:blipFill rotWithShape="1">
          <a:blip r:embed="rId4"/>
          <a:srcRect t="14156"/>
          <a:stretch/>
        </p:blipFill>
        <p:spPr>
          <a:xfrm>
            <a:off x="1581150" y="953303"/>
            <a:ext cx="8675203" cy="5408134"/>
          </a:xfrm>
          <a:prstGeom prst="rect">
            <a:avLst/>
          </a:prstGeom>
        </p:spPr>
      </p:pic>
    </p:spTree>
    <p:extLst>
      <p:ext uri="{BB962C8B-B14F-4D97-AF65-F5344CB8AC3E}">
        <p14:creationId xmlns:p14="http://schemas.microsoft.com/office/powerpoint/2010/main" val="25439941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11782</TotalTime>
  <Words>6709</Words>
  <Application>Microsoft Office PowerPoint</Application>
  <PresentationFormat>Panorámica</PresentationFormat>
  <Paragraphs>4124</Paragraphs>
  <Slides>16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Arial</vt:lpstr>
      <vt:lpstr>Calibri</vt:lpstr>
      <vt:lpstr>Century Gothic</vt:lpstr>
      <vt:lpstr>Tema de Office</vt:lpstr>
      <vt:lpstr>Presentación de PowerPoint</vt:lpstr>
      <vt:lpstr>Presentación de PowerPoint</vt:lpstr>
      <vt:lpstr>4. Reporte mensual de asuntos administrativos.  4.1. Compensación de Arq. Ramón González Flores.  4.2. Reactivación de plazas.  4.3. Cierre a Auditoría CM/27/2023.  4.4. Información financiera de segundo trimestre 2023.  4.5. Anexo de acta 6ª sesión ordinaria 2023 de la Junta Directiva: Autorización  de analítico de plazas. </vt:lpstr>
      <vt:lpstr>Presentación de PowerPoint</vt:lpstr>
      <vt:lpstr>Presentación de PowerPoint</vt:lpstr>
      <vt:lpstr>Presentación de PowerPoint</vt:lpstr>
      <vt:lpstr>Presentación de PowerPoint</vt:lpstr>
      <vt:lpstr>Presentación de PowerPoint</vt:lpstr>
      <vt:lpstr>Presentación de PowerPoint</vt:lpstr>
      <vt:lpstr>5. Coordinación técnica del Programa Municipal de Movilidad.</vt:lpstr>
      <vt:lpstr>Presentación de PowerPoint</vt:lpstr>
      <vt:lpstr>Presentación de PowerPoint</vt:lpstr>
      <vt:lpstr>6. Seguimiento PMDUOET.</vt:lpstr>
      <vt:lpstr>Presentación de PowerPoint</vt:lpstr>
      <vt:lpstr>7. Asuntos generales.</vt:lpstr>
      <vt:lpstr>Presentación de PowerPoint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Municipal de Desarrollo Guanajuato 2013-2038</dc:title>
  <dc:creator>www.intercambiosvirtuales.org</dc:creator>
  <cp:lastModifiedBy>Alfredo Arredondo Pérez</cp:lastModifiedBy>
  <cp:revision>410</cp:revision>
  <cp:lastPrinted>2023-06-29T20:58:49Z</cp:lastPrinted>
  <dcterms:created xsi:type="dcterms:W3CDTF">2013-04-08T15:51:05Z</dcterms:created>
  <dcterms:modified xsi:type="dcterms:W3CDTF">2023-07-26T17:53:27Z</dcterms:modified>
</cp:coreProperties>
</file>