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15"/>
  </p:notesMasterIdLst>
  <p:sldIdLst>
    <p:sldId id="341" r:id="rId2"/>
    <p:sldId id="340" r:id="rId3"/>
    <p:sldId id="345" r:id="rId4"/>
    <p:sldId id="355" r:id="rId5"/>
    <p:sldId id="360" r:id="rId6"/>
    <p:sldId id="361" r:id="rId7"/>
    <p:sldId id="362" r:id="rId8"/>
    <p:sldId id="640" r:id="rId9"/>
    <p:sldId id="374" r:id="rId10"/>
    <p:sldId id="642" r:id="rId11"/>
    <p:sldId id="375" r:id="rId12"/>
    <p:sldId id="376" r:id="rId13"/>
    <p:sldId id="377" r:id="rId14"/>
  </p:sldIdLst>
  <p:sldSz cx="12192000" cy="6858000"/>
  <p:notesSz cx="6797675" cy="9928225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standar" initials="E" lastIdx="1" clrIdx="0">
    <p:extLst>
      <p:ext uri="{19B8F6BF-5375-455C-9EA6-DF929625EA0E}">
        <p15:presenceInfo xmlns:p15="http://schemas.microsoft.com/office/powerpoint/2012/main" userId="Estanda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DF4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FD0F851-EC5A-4D38-B0AD-8093EC10F338}" styleName="Estilo claro 1 - Acento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>
      <p:cViewPr varScale="1">
        <p:scale>
          <a:sx n="114" d="100"/>
          <a:sy n="114" d="100"/>
        </p:scale>
        <p:origin x="414" y="11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4041" tIns="47021" rIns="94041" bIns="47021" rtlCol="0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4041" tIns="47021" rIns="94041" bIns="47021" rtlCol="0"/>
          <a:lstStyle>
            <a:lvl1pPr algn="r">
              <a:defRPr sz="1300"/>
            </a:lvl1pPr>
          </a:lstStyle>
          <a:p>
            <a:fld id="{76273518-A17D-485F-A6C3-BB13037E1DD9}" type="datetimeFigureOut">
              <a:rPr lang="es-ES" smtClean="0"/>
              <a:pPr/>
              <a:t>26/09/2023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198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041" tIns="47021" rIns="94041" bIns="47021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4041" tIns="47021" rIns="94041" bIns="47021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4041" tIns="47021" rIns="94041" bIns="47021" rtlCol="0" anchor="b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4041" tIns="47021" rIns="94041" bIns="47021" rtlCol="0" anchor="b"/>
          <a:lstStyle>
            <a:lvl1pPr algn="r">
              <a:defRPr sz="1300"/>
            </a:lvl1pPr>
          </a:lstStyle>
          <a:p>
            <a:fld id="{49C948C7-16C1-460B-B0BC-C631F16BD5A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61292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7C192-FC3F-407D-B091-DB6DE1E73762}" type="datetimeFigureOut">
              <a:rPr lang="es-ES" smtClean="0"/>
              <a:pPr/>
              <a:t>26/09/2023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EBA3A-B4D9-467A-A1B9-1E3EBD258D4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7C192-FC3F-407D-B091-DB6DE1E73762}" type="datetimeFigureOut">
              <a:rPr lang="es-ES" smtClean="0"/>
              <a:pPr/>
              <a:t>26/09/2023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EBA3A-B4D9-467A-A1B9-1E3EBD258D4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7C192-FC3F-407D-B091-DB6DE1E73762}" type="datetimeFigureOut">
              <a:rPr lang="es-ES" smtClean="0"/>
              <a:pPr/>
              <a:t>26/09/2023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EBA3A-B4D9-467A-A1B9-1E3EBD258D4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7C192-FC3F-407D-B091-DB6DE1E73762}" type="datetimeFigureOut">
              <a:rPr lang="es-ES" smtClean="0"/>
              <a:pPr/>
              <a:t>26/09/2023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EBA3A-B4D9-467A-A1B9-1E3EBD258D4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7C192-FC3F-407D-B091-DB6DE1E73762}" type="datetimeFigureOut">
              <a:rPr lang="es-ES" smtClean="0"/>
              <a:pPr/>
              <a:t>26/09/2023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EBA3A-B4D9-467A-A1B9-1E3EBD258D4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7C192-FC3F-407D-B091-DB6DE1E73762}" type="datetimeFigureOut">
              <a:rPr lang="es-ES" smtClean="0"/>
              <a:pPr/>
              <a:t>26/09/2023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EBA3A-B4D9-467A-A1B9-1E3EBD258D4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7C192-FC3F-407D-B091-DB6DE1E73762}" type="datetimeFigureOut">
              <a:rPr lang="es-ES" smtClean="0"/>
              <a:pPr/>
              <a:t>26/09/2023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EBA3A-B4D9-467A-A1B9-1E3EBD258D4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7C192-FC3F-407D-B091-DB6DE1E73762}" type="datetimeFigureOut">
              <a:rPr lang="es-ES" smtClean="0"/>
              <a:pPr/>
              <a:t>26/09/2023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EBA3A-B4D9-467A-A1B9-1E3EBD258D4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7C192-FC3F-407D-B091-DB6DE1E73762}" type="datetimeFigureOut">
              <a:rPr lang="es-ES" smtClean="0"/>
              <a:pPr/>
              <a:t>26/09/2023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EBA3A-B4D9-467A-A1B9-1E3EBD258D4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7C192-FC3F-407D-B091-DB6DE1E73762}" type="datetimeFigureOut">
              <a:rPr lang="es-ES" smtClean="0"/>
              <a:pPr/>
              <a:t>26/09/2023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EBA3A-B4D9-467A-A1B9-1E3EBD258D4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7C192-FC3F-407D-B091-DB6DE1E73762}" type="datetimeFigureOut">
              <a:rPr lang="es-ES" smtClean="0"/>
              <a:pPr/>
              <a:t>26/09/2023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EBA3A-B4D9-467A-A1B9-1E3EBD258D4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37C192-FC3F-407D-B091-DB6DE1E73762}" type="datetimeFigureOut">
              <a:rPr lang="es-ES" smtClean="0"/>
              <a:pPr/>
              <a:t>26/09/2023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0EBA3A-B4D9-467A-A1B9-1E3EBD258D4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7E3BEE9C-E63A-4DC7-85BC-342D6CDDFC79}"/>
              </a:ext>
            </a:extLst>
          </p:cNvPr>
          <p:cNvSpPr/>
          <p:nvPr/>
        </p:nvSpPr>
        <p:spPr>
          <a:xfrm>
            <a:off x="1581150" y="1431067"/>
            <a:ext cx="926737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/>
            <a:r>
              <a:rPr lang="es-ES" sz="4400" dirty="0">
                <a:solidFill>
                  <a:srgbClr val="222222"/>
                </a:solidFill>
                <a:latin typeface="Century Gothic" panose="020B0502020202020204" pitchFamily="34" charset="0"/>
              </a:rPr>
              <a:t>Novena Sesión Ordinaria 2023</a:t>
            </a:r>
          </a:p>
          <a:p>
            <a:pPr marL="457200" algn="ctr"/>
            <a:r>
              <a:rPr lang="es-ES" sz="4400" dirty="0">
                <a:solidFill>
                  <a:srgbClr val="222222"/>
                </a:solidFill>
                <a:latin typeface="Century Gothic" panose="020B0502020202020204" pitchFamily="34" charset="0"/>
              </a:rPr>
              <a:t>Junta Directiva</a:t>
            </a:r>
          </a:p>
          <a:p>
            <a:pPr marL="457200" algn="ctr"/>
            <a:r>
              <a:rPr lang="es-ES" sz="4400" dirty="0">
                <a:solidFill>
                  <a:srgbClr val="222222"/>
                </a:solidFill>
                <a:latin typeface="Century Gothic" panose="020B0502020202020204" pitchFamily="34" charset="0"/>
              </a:rPr>
              <a:t>Implan Guanajuato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331B8B14-1A4D-4965-860C-9ABD5C325292}"/>
              </a:ext>
            </a:extLst>
          </p:cNvPr>
          <p:cNvSpPr/>
          <p:nvPr/>
        </p:nvSpPr>
        <p:spPr>
          <a:xfrm>
            <a:off x="1783060" y="4365104"/>
            <a:ext cx="860444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/>
            <a:r>
              <a:rPr lang="es-ES" sz="3000" dirty="0">
                <a:solidFill>
                  <a:srgbClr val="222222"/>
                </a:solidFill>
                <a:latin typeface="Century Gothic" panose="020B0502020202020204" pitchFamily="34" charset="0"/>
              </a:rPr>
              <a:t>27 de septiembre de 2023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6F9A2949-BEC0-59E7-563F-705B6C1AF94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09413"/>
            <a:ext cx="1581150" cy="1581150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0002CA00-8202-3740-A4DE-091006C07DB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6749" y="6035301"/>
            <a:ext cx="1560576" cy="652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05057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86D23733-BEC3-DA90-3AEE-0B6CF332B97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09413"/>
            <a:ext cx="1581150" cy="1581150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FE649B1F-FB67-1FC1-680B-C4A1B916C9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6749" y="6035301"/>
            <a:ext cx="1560576" cy="652272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336E1CFD-9609-A041-956C-6366C6DA43E3}"/>
              </a:ext>
            </a:extLst>
          </p:cNvPr>
          <p:cNvSpPr txBox="1"/>
          <p:nvPr/>
        </p:nvSpPr>
        <p:spPr>
          <a:xfrm>
            <a:off x="623392" y="404664"/>
            <a:ext cx="10801200" cy="1307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</a:pPr>
            <a:r>
              <a:rPr lang="es-ES" sz="2400" dirty="0">
                <a:latin typeface="Century Gothic" panose="020B0502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6.1 Movimientos entre partidas compensadas.</a:t>
            </a:r>
          </a:p>
          <a:p>
            <a:pPr lvl="0" algn="ctr">
              <a:lnSpc>
                <a:spcPct val="107000"/>
              </a:lnSpc>
            </a:pPr>
            <a:endParaRPr lang="es-ES" sz="54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4F7EBD88-C282-B24B-FB27-EF6BF4FEB5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6541526"/>
              </p:ext>
            </p:extLst>
          </p:nvPr>
        </p:nvGraphicFramePr>
        <p:xfrm>
          <a:off x="1343472" y="908720"/>
          <a:ext cx="9073008" cy="5548043"/>
        </p:xfrm>
        <a:graphic>
          <a:graphicData uri="http://schemas.openxmlformats.org/drawingml/2006/table">
            <a:tbl>
              <a:tblPr/>
              <a:tblGrid>
                <a:gridCol w="792088">
                  <a:extLst>
                    <a:ext uri="{9D8B030D-6E8A-4147-A177-3AD203B41FA5}">
                      <a16:colId xmlns:a16="http://schemas.microsoft.com/office/drawing/2014/main" val="3584003676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231995081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755450294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3432500388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4178636211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757699542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016386573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484180851"/>
                    </a:ext>
                  </a:extLst>
                </a:gridCol>
                <a:gridCol w="588964">
                  <a:extLst>
                    <a:ext uri="{9D8B030D-6E8A-4147-A177-3AD203B41FA5}">
                      <a16:colId xmlns:a16="http://schemas.microsoft.com/office/drawing/2014/main" val="3728231499"/>
                    </a:ext>
                  </a:extLst>
                </a:gridCol>
                <a:gridCol w="418533">
                  <a:extLst>
                    <a:ext uri="{9D8B030D-6E8A-4147-A177-3AD203B41FA5}">
                      <a16:colId xmlns:a16="http://schemas.microsoft.com/office/drawing/2014/main" val="3351127493"/>
                    </a:ext>
                  </a:extLst>
                </a:gridCol>
                <a:gridCol w="648687">
                  <a:extLst>
                    <a:ext uri="{9D8B030D-6E8A-4147-A177-3AD203B41FA5}">
                      <a16:colId xmlns:a16="http://schemas.microsoft.com/office/drawing/2014/main" val="1612163624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47960885"/>
                    </a:ext>
                  </a:extLst>
                </a:gridCol>
              </a:tblGrid>
              <a:tr h="148464">
                <a:tc gridSpan="12"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4725" marR="4725" marT="4725" marB="0" anchor="ctr">
                    <a:lnL>
                      <a:noFill/>
                    </a:lnL>
                    <a:lnR w="6350" cap="flat" cmpd="sng" algn="ctr">
                      <a:solidFill>
                        <a:srgbClr val="99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933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4142398"/>
                  </a:ext>
                </a:extLst>
              </a:tr>
              <a:tr h="473942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>
                          <a:effectLst/>
                          <a:latin typeface="Calibri" panose="020F0502020204030204" pitchFamily="34" charset="0"/>
                        </a:rPr>
                        <a:t>CeGe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>
                          <a:effectLst/>
                          <a:latin typeface="Calibri" panose="020F0502020204030204" pitchFamily="34" charset="0"/>
                        </a:rPr>
                        <a:t>F.F.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 dirty="0">
                          <a:effectLst/>
                          <a:latin typeface="Calibri" panose="020F0502020204030204" pitchFamily="34" charset="0"/>
                        </a:rPr>
                        <a:t>Programa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>
                          <a:effectLst/>
                          <a:latin typeface="Calibri" panose="020F0502020204030204" pitchFamily="34" charset="0"/>
                        </a:rPr>
                        <a:t>No. De Partida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>
                          <a:effectLst/>
                          <a:latin typeface="Calibri" panose="020F0502020204030204" pitchFamily="34" charset="0"/>
                        </a:rPr>
                        <a:t>Nombre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>
                          <a:effectLst/>
                          <a:latin typeface="Calibri" panose="020F0502020204030204" pitchFamily="34" charset="0"/>
                        </a:rPr>
                        <a:t>Importe Presupuesto Autorizado y/o Modificado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>
                          <a:effectLst/>
                          <a:latin typeface="Calibri" panose="020F0502020204030204" pitchFamily="34" charset="0"/>
                        </a:rPr>
                        <a:t>Creación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>
                          <a:effectLst/>
                          <a:latin typeface="Calibri" panose="020F0502020204030204" pitchFamily="34" charset="0"/>
                        </a:rPr>
                        <a:t>Ampliación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 dirty="0">
                          <a:effectLst/>
                          <a:latin typeface="Calibri" panose="020F0502020204030204" pitchFamily="34" charset="0"/>
                        </a:rPr>
                        <a:t>Disminución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>
                          <a:effectLst/>
                          <a:latin typeface="Calibri" panose="020F0502020204030204" pitchFamily="34" charset="0"/>
                        </a:rPr>
                        <a:t>Incremento Pronostico de Ingresos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 dirty="0">
                          <a:effectLst/>
                          <a:latin typeface="Calibri" panose="020F0502020204030204" pitchFamily="34" charset="0"/>
                        </a:rPr>
                        <a:t>Importe Modificado a su Propuesta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>
                          <a:effectLst/>
                          <a:latin typeface="Calibri" panose="020F0502020204030204" pitchFamily="34" charset="0"/>
                        </a:rPr>
                        <a:t>Justificación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5229184"/>
                  </a:ext>
                </a:extLst>
              </a:tr>
              <a:tr h="371158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 dirty="0">
                          <a:effectLst/>
                          <a:latin typeface="Calibri" panose="020F0502020204030204" pitchFamily="34" charset="0"/>
                        </a:rPr>
                        <a:t>31120M13P000000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>
                          <a:effectLst/>
                          <a:latin typeface="Calibri" panose="020F0502020204030204" pitchFamily="34" charset="0"/>
                        </a:rPr>
                        <a:t>1123110100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>
                          <a:effectLst/>
                          <a:latin typeface="Calibri" panose="020F0502020204030204" pitchFamily="34" charset="0"/>
                        </a:rPr>
                        <a:t>GTM/13PP0004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>
                          <a:effectLst/>
                          <a:latin typeface="Calibri" panose="020F0502020204030204" pitchFamily="34" charset="0"/>
                        </a:rPr>
                        <a:t>2160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MX" sz="800" b="0" i="0" u="none" strike="noStrike">
                          <a:effectLst/>
                          <a:latin typeface="Calibri" panose="020F0502020204030204" pitchFamily="34" charset="0"/>
                        </a:rPr>
                        <a:t>Material de limpieza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effectLst/>
                          <a:latin typeface="Calibri" panose="020F0502020204030204" pitchFamily="34" charset="0"/>
                        </a:rPr>
                        <a:t>          20,000.00 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effectLst/>
                          <a:latin typeface="Calibri" panose="020F0502020204030204" pitchFamily="34" charset="0"/>
                        </a:rPr>
                        <a:t>         4,739.48 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effectLst/>
                          <a:latin typeface="Calibri" panose="020F0502020204030204" pitchFamily="34" charset="0"/>
                        </a:rPr>
                        <a:t>          24,739.48 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effectLst/>
                          <a:latin typeface="Calibri" panose="020F0502020204030204" pitchFamily="34" charset="0"/>
                        </a:rPr>
                        <a:t> Para la adquisición de insumos para el aseo, limpieza e higiene de las instalaciones 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5835898"/>
                  </a:ext>
                </a:extLst>
              </a:tr>
              <a:tr h="382413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>
                          <a:effectLst/>
                          <a:latin typeface="Calibri" panose="020F0502020204030204" pitchFamily="34" charset="0"/>
                        </a:rPr>
                        <a:t>31120M13P000000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>
                          <a:effectLst/>
                          <a:latin typeface="Calibri" panose="020F0502020204030204" pitchFamily="34" charset="0"/>
                        </a:rPr>
                        <a:t>1123110100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>
                          <a:effectLst/>
                          <a:latin typeface="Calibri" panose="020F0502020204030204" pitchFamily="34" charset="0"/>
                        </a:rPr>
                        <a:t>GTM/13PP0004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>
                          <a:effectLst/>
                          <a:latin typeface="Calibri" panose="020F0502020204030204" pitchFamily="34" charset="0"/>
                        </a:rPr>
                        <a:t>2210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MX" sz="800" b="0" i="0" u="none" strike="noStrike">
                          <a:effectLst/>
                          <a:latin typeface="Calibri" panose="020F0502020204030204" pitchFamily="34" charset="0"/>
                        </a:rPr>
                        <a:t>Productos alimenticios para personas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effectLst/>
                          <a:latin typeface="Calibri" panose="020F0502020204030204" pitchFamily="34" charset="0"/>
                        </a:rPr>
                        <a:t>          32,000.00 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effectLst/>
                          <a:latin typeface="Calibri" panose="020F0502020204030204" pitchFamily="34" charset="0"/>
                        </a:rPr>
                        <a:t>       12,000.00 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effectLst/>
                          <a:latin typeface="Calibri" panose="020F0502020204030204" pitchFamily="34" charset="0"/>
                        </a:rPr>
                        <a:t>          44,000.00 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effectLst/>
                          <a:latin typeface="Calibri" panose="020F0502020204030204" pitchFamily="34" charset="0"/>
                        </a:rPr>
                        <a:t>  Para avituallamiento de sesiones, talleres, y reuniones de trabajo del personal de este Instituto 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2183339"/>
                  </a:ext>
                </a:extLst>
              </a:tr>
              <a:tr h="371158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>
                          <a:effectLst/>
                          <a:latin typeface="Calibri" panose="020F0502020204030204" pitchFamily="34" charset="0"/>
                        </a:rPr>
                        <a:t>31120M13P000000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 dirty="0">
                          <a:effectLst/>
                          <a:latin typeface="Calibri" panose="020F0502020204030204" pitchFamily="34" charset="0"/>
                        </a:rPr>
                        <a:t>1123110100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>
                          <a:effectLst/>
                          <a:latin typeface="Calibri" panose="020F0502020204030204" pitchFamily="34" charset="0"/>
                        </a:rPr>
                        <a:t>GTM/13PP0004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>
                          <a:effectLst/>
                          <a:latin typeface="Calibri" panose="020F0502020204030204" pitchFamily="34" charset="0"/>
                        </a:rPr>
                        <a:t>2710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MX" sz="800" b="0" i="0" u="none" strike="noStrike">
                          <a:effectLst/>
                          <a:latin typeface="Calibri" panose="020F0502020204030204" pitchFamily="34" charset="0"/>
                        </a:rPr>
                        <a:t>Vestuario y uniformes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effectLst/>
                          <a:latin typeface="Calibri" panose="020F0502020204030204" pitchFamily="34" charset="0"/>
                        </a:rPr>
                        <a:t>     11,000.00 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effectLst/>
                          <a:latin typeface="Calibri" panose="020F0502020204030204" pitchFamily="34" charset="0"/>
                        </a:rPr>
                        <a:t>          11,000.00 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effectLst/>
                          <a:latin typeface="Calibri" panose="020F0502020204030204" pitchFamily="34" charset="0"/>
                        </a:rPr>
                        <a:t>  Para la adquisición de uniformes para el personal del Instituto. 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0076434"/>
                  </a:ext>
                </a:extLst>
              </a:tr>
              <a:tr h="371158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>
                          <a:effectLst/>
                          <a:latin typeface="Calibri" panose="020F0502020204030204" pitchFamily="34" charset="0"/>
                        </a:rPr>
                        <a:t>31120M13P000000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>
                          <a:effectLst/>
                          <a:latin typeface="Calibri" panose="020F0502020204030204" pitchFamily="34" charset="0"/>
                        </a:rPr>
                        <a:t>1123110100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>
                          <a:effectLst/>
                          <a:latin typeface="Calibri" panose="020F0502020204030204" pitchFamily="34" charset="0"/>
                        </a:rPr>
                        <a:t>GTM/13PP0004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>
                          <a:effectLst/>
                          <a:latin typeface="Calibri" panose="020F0502020204030204" pitchFamily="34" charset="0"/>
                        </a:rPr>
                        <a:t>2110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MX" sz="800" b="0" i="0" u="none" strike="noStrike">
                          <a:effectLst/>
                          <a:latin typeface="Calibri" panose="020F0502020204030204" pitchFamily="34" charset="0"/>
                        </a:rPr>
                        <a:t>Materiales, útiles y equipos menores de oficina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effectLst/>
                          <a:latin typeface="Calibri" panose="020F0502020204030204" pitchFamily="34" charset="0"/>
                        </a:rPr>
                        <a:t>          35,000.00 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effectLst/>
                          <a:latin typeface="Calibri" panose="020F0502020204030204" pitchFamily="34" charset="0"/>
                        </a:rPr>
                        <a:t>         1,739.48 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effectLst/>
                          <a:latin typeface="Calibri" panose="020F0502020204030204" pitchFamily="34" charset="0"/>
                        </a:rPr>
                        <a:t>          33,260.52 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effectLst/>
                          <a:latin typeface="Calibri" panose="020F0502020204030204" pitchFamily="34" charset="0"/>
                        </a:rPr>
                        <a:t> Se transfiere recurso para estar en posibilidades de afectar el gasto en las partidas presupuestales . No afectará erogaciones futuras por este concepto. 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2218396"/>
                  </a:ext>
                </a:extLst>
              </a:tr>
              <a:tr h="447694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>
                          <a:effectLst/>
                          <a:latin typeface="Calibri" panose="020F0502020204030204" pitchFamily="34" charset="0"/>
                        </a:rPr>
                        <a:t>31120M13P000000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>
                          <a:effectLst/>
                          <a:latin typeface="Calibri" panose="020F0502020204030204" pitchFamily="34" charset="0"/>
                        </a:rPr>
                        <a:t>1123110100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>
                          <a:effectLst/>
                          <a:latin typeface="Calibri" panose="020F0502020204030204" pitchFamily="34" charset="0"/>
                        </a:rPr>
                        <a:t>GTM/13PP0004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>
                          <a:effectLst/>
                          <a:latin typeface="Calibri" panose="020F0502020204030204" pitchFamily="34" charset="0"/>
                        </a:rPr>
                        <a:t>2140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MX" sz="800" b="0" i="0" u="none" strike="noStrike">
                          <a:effectLst/>
                          <a:latin typeface="Calibri" panose="020F0502020204030204" pitchFamily="34" charset="0"/>
                        </a:rPr>
                        <a:t>Materiales, útiles y Equipos menores de tecnologías de la información y comunicaciones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effectLst/>
                          <a:latin typeface="Calibri" panose="020F0502020204030204" pitchFamily="34" charset="0"/>
                        </a:rPr>
                        <a:t>          75,000.00 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effectLst/>
                          <a:latin typeface="Calibri" panose="020F0502020204030204" pitchFamily="34" charset="0"/>
                        </a:rPr>
                        <a:t>         3,000.00 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effectLst/>
                          <a:latin typeface="Calibri" panose="020F0502020204030204" pitchFamily="34" charset="0"/>
                        </a:rPr>
                        <a:t>          72,000.00 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5530861"/>
                  </a:ext>
                </a:extLst>
              </a:tr>
              <a:tr h="371158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>
                          <a:effectLst/>
                          <a:latin typeface="Calibri" panose="020F0502020204030204" pitchFamily="34" charset="0"/>
                        </a:rPr>
                        <a:t>31120M13P000000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>
                          <a:effectLst/>
                          <a:latin typeface="Calibri" panose="020F0502020204030204" pitchFamily="34" charset="0"/>
                        </a:rPr>
                        <a:t>1123110100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>
                          <a:effectLst/>
                          <a:latin typeface="Calibri" panose="020F0502020204030204" pitchFamily="34" charset="0"/>
                        </a:rPr>
                        <a:t>GTM/13PP0004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>
                          <a:effectLst/>
                          <a:latin typeface="Calibri" panose="020F0502020204030204" pitchFamily="34" charset="0"/>
                        </a:rPr>
                        <a:t>2150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MX" sz="800" b="0" i="0" u="none" strike="noStrike">
                          <a:effectLst/>
                          <a:latin typeface="Calibri" panose="020F0502020204030204" pitchFamily="34" charset="0"/>
                        </a:rPr>
                        <a:t>Material impreso e información digital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effectLst/>
                          <a:latin typeface="Calibri" panose="020F0502020204030204" pitchFamily="34" charset="0"/>
                        </a:rPr>
                        <a:t>            3,000.00 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effectLst/>
                          <a:latin typeface="Calibri" panose="020F0502020204030204" pitchFamily="34" charset="0"/>
                        </a:rPr>
                        <a:t>         3,000.00 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effectLst/>
                          <a:latin typeface="Calibri" panose="020F0502020204030204" pitchFamily="34" charset="0"/>
                        </a:rPr>
                        <a:t>                       -   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3345699"/>
                  </a:ext>
                </a:extLst>
              </a:tr>
              <a:tr h="371158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>
                          <a:effectLst/>
                          <a:latin typeface="Calibri" panose="020F0502020204030204" pitchFamily="34" charset="0"/>
                        </a:rPr>
                        <a:t>31120M13P000000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>
                          <a:effectLst/>
                          <a:latin typeface="Calibri" panose="020F0502020204030204" pitchFamily="34" charset="0"/>
                        </a:rPr>
                        <a:t>1123110100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>
                          <a:effectLst/>
                          <a:latin typeface="Calibri" panose="020F0502020204030204" pitchFamily="34" charset="0"/>
                        </a:rPr>
                        <a:t>GTM/13PP0004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>
                          <a:effectLst/>
                          <a:latin typeface="Calibri" panose="020F0502020204030204" pitchFamily="34" charset="0"/>
                        </a:rPr>
                        <a:t>2230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MX" sz="800" b="0" i="0" u="none" strike="noStrike">
                          <a:effectLst/>
                          <a:latin typeface="Calibri" panose="020F0502020204030204" pitchFamily="34" charset="0"/>
                        </a:rPr>
                        <a:t>Utensilios para el servicio de alimentación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effectLst/>
                          <a:latin typeface="Calibri" panose="020F0502020204030204" pitchFamily="34" charset="0"/>
                        </a:rPr>
                        <a:t>            1,000.00 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effectLst/>
                          <a:latin typeface="Calibri" panose="020F0502020204030204" pitchFamily="34" charset="0"/>
                        </a:rPr>
                        <a:t>         1,000.00 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effectLst/>
                          <a:latin typeface="Calibri" panose="020F0502020204030204" pitchFamily="34" charset="0"/>
                        </a:rPr>
                        <a:t>                       -   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9414306"/>
                  </a:ext>
                </a:extLst>
              </a:tr>
              <a:tr h="371158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>
                          <a:effectLst/>
                          <a:latin typeface="Calibri" panose="020F0502020204030204" pitchFamily="34" charset="0"/>
                        </a:rPr>
                        <a:t>31120M13P000000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>
                          <a:effectLst/>
                          <a:latin typeface="Calibri" panose="020F0502020204030204" pitchFamily="34" charset="0"/>
                        </a:rPr>
                        <a:t>1123110100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>
                          <a:effectLst/>
                          <a:latin typeface="Calibri" panose="020F0502020204030204" pitchFamily="34" charset="0"/>
                        </a:rPr>
                        <a:t>GTM/13PP0004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>
                          <a:effectLst/>
                          <a:latin typeface="Calibri" panose="020F0502020204030204" pitchFamily="34" charset="0"/>
                        </a:rPr>
                        <a:t>2520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MX" sz="800" b="0" i="0" u="none" strike="noStrike">
                          <a:effectLst/>
                          <a:latin typeface="Calibri" panose="020F0502020204030204" pitchFamily="34" charset="0"/>
                        </a:rPr>
                        <a:t>Fertilizantes, pesticidas y otros agroquímicos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effectLst/>
                          <a:latin typeface="Calibri" panose="020F0502020204030204" pitchFamily="34" charset="0"/>
                        </a:rPr>
                        <a:t>            1,400.00 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effectLst/>
                          <a:latin typeface="Calibri" panose="020F0502020204030204" pitchFamily="34" charset="0"/>
                        </a:rPr>
                        <a:t>         1,000.00 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effectLst/>
                          <a:latin typeface="Calibri" panose="020F0502020204030204" pitchFamily="34" charset="0"/>
                        </a:rPr>
                        <a:t>               400.00 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3960477"/>
                  </a:ext>
                </a:extLst>
              </a:tr>
              <a:tr h="371158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>
                          <a:effectLst/>
                          <a:latin typeface="Calibri" panose="020F0502020204030204" pitchFamily="34" charset="0"/>
                        </a:rPr>
                        <a:t>31120M13P000000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>
                          <a:effectLst/>
                          <a:latin typeface="Calibri" panose="020F0502020204030204" pitchFamily="34" charset="0"/>
                        </a:rPr>
                        <a:t>1123110100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>
                          <a:effectLst/>
                          <a:latin typeface="Calibri" panose="020F0502020204030204" pitchFamily="34" charset="0"/>
                        </a:rPr>
                        <a:t>GTM/13PP0004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>
                          <a:effectLst/>
                          <a:latin typeface="Calibri" panose="020F0502020204030204" pitchFamily="34" charset="0"/>
                        </a:rPr>
                        <a:t>2530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MX" sz="800" b="0" i="0" u="none" strike="noStrike">
                          <a:effectLst/>
                          <a:latin typeface="Calibri" panose="020F0502020204030204" pitchFamily="34" charset="0"/>
                        </a:rPr>
                        <a:t>Medicinas y Productos Farmacéuticos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effectLst/>
                          <a:latin typeface="Calibri" panose="020F0502020204030204" pitchFamily="34" charset="0"/>
                        </a:rPr>
                        <a:t>            5,000.00 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effectLst/>
                          <a:latin typeface="Calibri" panose="020F0502020204030204" pitchFamily="34" charset="0"/>
                        </a:rPr>
                        <a:t>         5,000.00 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effectLst/>
                          <a:latin typeface="Calibri" panose="020F0502020204030204" pitchFamily="34" charset="0"/>
                        </a:rPr>
                        <a:t>                       -   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4710737"/>
                  </a:ext>
                </a:extLst>
              </a:tr>
              <a:tr h="371158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>
                          <a:effectLst/>
                          <a:latin typeface="Calibri" panose="020F0502020204030204" pitchFamily="34" charset="0"/>
                        </a:rPr>
                        <a:t>31120M13P000000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>
                          <a:effectLst/>
                          <a:latin typeface="Calibri" panose="020F0502020204030204" pitchFamily="34" charset="0"/>
                        </a:rPr>
                        <a:t>1123110100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>
                          <a:effectLst/>
                          <a:latin typeface="Calibri" panose="020F0502020204030204" pitchFamily="34" charset="0"/>
                        </a:rPr>
                        <a:t>GTM/13PP0004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>
                          <a:effectLst/>
                          <a:latin typeface="Calibri" panose="020F0502020204030204" pitchFamily="34" charset="0"/>
                        </a:rPr>
                        <a:t>2610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MX" sz="800" b="0" i="0" u="none" strike="noStrike">
                          <a:effectLst/>
                          <a:latin typeface="Calibri" panose="020F0502020204030204" pitchFamily="34" charset="0"/>
                        </a:rPr>
                        <a:t>Combustibles, lubricantes y aditivos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effectLst/>
                          <a:latin typeface="Calibri" panose="020F0502020204030204" pitchFamily="34" charset="0"/>
                        </a:rPr>
                        <a:t>          25,000.00 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effectLst/>
                          <a:latin typeface="Calibri" panose="020F0502020204030204" pitchFamily="34" charset="0"/>
                        </a:rPr>
                        <a:t>         1,000.00 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effectLst/>
                          <a:latin typeface="Calibri" panose="020F0502020204030204" pitchFamily="34" charset="0"/>
                        </a:rPr>
                        <a:t>          24,000.00 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4732766"/>
                  </a:ext>
                </a:extLst>
              </a:tr>
              <a:tr h="371158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>
                          <a:effectLst/>
                          <a:latin typeface="Calibri" panose="020F0502020204030204" pitchFamily="34" charset="0"/>
                        </a:rPr>
                        <a:t>31120M13P000000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>
                          <a:effectLst/>
                          <a:latin typeface="Calibri" panose="020F0502020204030204" pitchFamily="34" charset="0"/>
                        </a:rPr>
                        <a:t>1123110100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>
                          <a:effectLst/>
                          <a:latin typeface="Calibri" panose="020F0502020204030204" pitchFamily="34" charset="0"/>
                        </a:rPr>
                        <a:t>GTM/13PP0004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>
                          <a:effectLst/>
                          <a:latin typeface="Calibri" panose="020F0502020204030204" pitchFamily="34" charset="0"/>
                        </a:rPr>
                        <a:t>3140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MX" sz="800" b="0" i="0" u="none" strike="noStrike">
                          <a:effectLst/>
                          <a:latin typeface="Calibri" panose="020F0502020204030204" pitchFamily="34" charset="0"/>
                        </a:rPr>
                        <a:t>Telefonía tradicional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effectLst/>
                          <a:latin typeface="Calibri" panose="020F0502020204030204" pitchFamily="34" charset="0"/>
                        </a:rPr>
                        <a:t>          26,000.00 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effectLst/>
                          <a:latin typeface="Calibri" panose="020F0502020204030204" pitchFamily="34" charset="0"/>
                        </a:rPr>
                        <a:t>         5,000.00 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effectLst/>
                          <a:latin typeface="Calibri" panose="020F0502020204030204" pitchFamily="34" charset="0"/>
                        </a:rPr>
                        <a:t>          21,000.00 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6072066"/>
                  </a:ext>
                </a:extLst>
              </a:tr>
              <a:tr h="371158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>
                          <a:effectLst/>
                          <a:latin typeface="Calibri" panose="020F0502020204030204" pitchFamily="34" charset="0"/>
                        </a:rPr>
                        <a:t>31120M13P000000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>
                          <a:effectLst/>
                          <a:latin typeface="Calibri" panose="020F0502020204030204" pitchFamily="34" charset="0"/>
                        </a:rPr>
                        <a:t>1123110100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>
                          <a:effectLst/>
                          <a:latin typeface="Calibri" panose="020F0502020204030204" pitchFamily="34" charset="0"/>
                        </a:rPr>
                        <a:t>GTM/13PP0004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1" i="0" u="none" strike="noStrike">
                          <a:effectLst/>
                          <a:latin typeface="Calibri" panose="020F0502020204030204" pitchFamily="34" charset="0"/>
                        </a:rPr>
                        <a:t>3220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MX" sz="800" b="0" i="0" u="none" strike="noStrike">
                          <a:effectLst/>
                          <a:latin typeface="Calibri" panose="020F0502020204030204" pitchFamily="34" charset="0"/>
                        </a:rPr>
                        <a:t>Arrendamiento de Edificios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effectLst/>
                          <a:latin typeface="Calibri" panose="020F0502020204030204" pitchFamily="34" charset="0"/>
                        </a:rPr>
                        <a:t>        193,000.00 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effectLst/>
                          <a:latin typeface="Calibri" panose="020F0502020204030204" pitchFamily="34" charset="0"/>
                        </a:rPr>
                        <a:t>         7,000.00 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0" i="0" u="none" strike="noStrike">
                          <a:effectLst/>
                          <a:latin typeface="Calibri" panose="020F0502020204030204" pitchFamily="34" charset="0"/>
                        </a:rPr>
                        <a:t>        186,000.00 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5612400"/>
                  </a:ext>
                </a:extLst>
              </a:tr>
              <a:tr h="13133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MX" sz="7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es-MX" sz="900" b="1" i="0" u="none" strike="noStrike">
                          <a:effectLst/>
                          <a:latin typeface="Calibri" panose="020F0502020204030204" pitchFamily="34" charset="0"/>
                        </a:rPr>
                        <a:t>Suma de Movimientos de las Transferencias</a:t>
                      </a:r>
                    </a:p>
                  </a:txBody>
                  <a:tcPr marL="4725" marR="4725" marT="4725" marB="0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 dirty="0">
                          <a:effectLst/>
                          <a:latin typeface="Calibri" panose="020F0502020204030204" pitchFamily="34" charset="0"/>
                        </a:rPr>
                        <a:t>      416,400.00 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 dirty="0">
                          <a:effectLst/>
                          <a:latin typeface="Calibri" panose="020F0502020204030204" pitchFamily="34" charset="0"/>
                        </a:rPr>
                        <a:t>11,000.00 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 dirty="0">
                          <a:effectLst/>
                          <a:latin typeface="Calibri" panose="020F0502020204030204" pitchFamily="34" charset="0"/>
                        </a:rPr>
                        <a:t>16,739.48 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 dirty="0">
                          <a:effectLst/>
                          <a:latin typeface="Calibri" panose="020F0502020204030204" pitchFamily="34" charset="0"/>
                        </a:rPr>
                        <a:t>    27,739.48 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effectLst/>
                          <a:latin typeface="Calibri" panose="020F0502020204030204" pitchFamily="34" charset="0"/>
                        </a:rPr>
                        <a:t>      416,400.00 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7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091122"/>
                  </a:ext>
                </a:extLst>
              </a:tr>
              <a:tr h="188434">
                <a:tc gridSpan="4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700" b="0" i="0" u="none" strike="noStrike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725" marR="4725" marT="47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2427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40581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86D23733-BEC3-DA90-3AEE-0B6CF332B97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09413"/>
            <a:ext cx="1581150" cy="1581150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FE649B1F-FB67-1FC1-680B-C4A1B916C9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6749" y="6035301"/>
            <a:ext cx="1560576" cy="652272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336E1CFD-9609-A041-956C-6366C6DA43E3}"/>
              </a:ext>
            </a:extLst>
          </p:cNvPr>
          <p:cNvSpPr txBox="1"/>
          <p:nvPr/>
        </p:nvSpPr>
        <p:spPr>
          <a:xfrm>
            <a:off x="911424" y="2528016"/>
            <a:ext cx="10801200" cy="18019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</a:pPr>
            <a:r>
              <a:rPr lang="es-ES" sz="54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7. Seguimiento PMDUOET.</a:t>
            </a:r>
          </a:p>
          <a:p>
            <a:pPr lvl="0" algn="ctr">
              <a:lnSpc>
                <a:spcPct val="107000"/>
              </a:lnSpc>
            </a:pPr>
            <a:endParaRPr lang="es-ES" sz="54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81427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86D23733-BEC3-DA90-3AEE-0B6CF332B97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09413"/>
            <a:ext cx="1581150" cy="1581150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FE649B1F-FB67-1FC1-680B-C4A1B916C9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6749" y="6035301"/>
            <a:ext cx="1560576" cy="652272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336E1CFD-9609-A041-956C-6366C6DA43E3}"/>
              </a:ext>
            </a:extLst>
          </p:cNvPr>
          <p:cNvSpPr txBox="1"/>
          <p:nvPr/>
        </p:nvSpPr>
        <p:spPr>
          <a:xfrm>
            <a:off x="695400" y="2528016"/>
            <a:ext cx="10801200" cy="18019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</a:pPr>
            <a:r>
              <a:rPr lang="es-ES" sz="5400" dirty="0">
                <a:latin typeface="Century Gothic" panose="020B0502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8</a:t>
            </a:r>
            <a:r>
              <a:rPr lang="es-ES" sz="54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Asuntos generales</a:t>
            </a:r>
          </a:p>
          <a:p>
            <a:pPr lvl="0" algn="ctr">
              <a:lnSpc>
                <a:spcPct val="107000"/>
              </a:lnSpc>
            </a:pPr>
            <a:endParaRPr lang="es-ES" sz="54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3887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86D23733-BEC3-DA90-3AEE-0B6CF332B97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09413"/>
            <a:ext cx="1581150" cy="1581150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FE649B1F-FB67-1FC1-680B-C4A1B916C9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6749" y="6035301"/>
            <a:ext cx="1560576" cy="652272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336E1CFD-9609-A041-956C-6366C6DA43E3}"/>
              </a:ext>
            </a:extLst>
          </p:cNvPr>
          <p:cNvSpPr txBox="1"/>
          <p:nvPr/>
        </p:nvSpPr>
        <p:spPr>
          <a:xfrm>
            <a:off x="695400" y="2528016"/>
            <a:ext cx="10801200" cy="18019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</a:pPr>
            <a:r>
              <a:rPr lang="es-ES" sz="5400" dirty="0">
                <a:latin typeface="Century Gothic" panose="020B0502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9</a:t>
            </a:r>
            <a:r>
              <a:rPr lang="es-ES" sz="54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Clausura</a:t>
            </a:r>
          </a:p>
          <a:p>
            <a:pPr lvl="0" algn="ctr">
              <a:lnSpc>
                <a:spcPct val="107000"/>
              </a:lnSpc>
            </a:pPr>
            <a:endParaRPr lang="es-ES" sz="54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0220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86D23733-BEC3-DA90-3AEE-0B6CF332B97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09413"/>
            <a:ext cx="1581150" cy="1581150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FE649B1F-FB67-1FC1-680B-C4A1B916C9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6749" y="6035301"/>
            <a:ext cx="1560576" cy="652272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B7D270A8-6627-12FC-5508-D5E5D8132DBF}"/>
              </a:ext>
            </a:extLst>
          </p:cNvPr>
          <p:cNvSpPr txBox="1"/>
          <p:nvPr/>
        </p:nvSpPr>
        <p:spPr>
          <a:xfrm>
            <a:off x="2855640" y="260648"/>
            <a:ext cx="7056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>
                <a:latin typeface="Century Gothic" panose="020B0502020202020204" pitchFamily="34" charset="0"/>
              </a:rPr>
              <a:t>ORDEN DEL DÍA</a:t>
            </a:r>
            <a:endParaRPr lang="es-ES" sz="3600" b="1" dirty="0">
              <a:latin typeface="Century Gothic" panose="020B0502020202020204" pitchFamily="34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80B36F0E-9233-49B5-2D50-E30691FD8EB4}"/>
              </a:ext>
            </a:extLst>
          </p:cNvPr>
          <p:cNvSpPr txBox="1"/>
          <p:nvPr/>
        </p:nvSpPr>
        <p:spPr>
          <a:xfrm>
            <a:off x="1185782" y="1419635"/>
            <a:ext cx="10081120" cy="4018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ct val="107000"/>
              </a:lnSpc>
            </a:pPr>
            <a:r>
              <a:rPr lang="es-ES" sz="20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1. Pase de lista y declaratoria de quórum.</a:t>
            </a:r>
          </a:p>
          <a:p>
            <a:pPr lvl="0" algn="just">
              <a:lnSpc>
                <a:spcPct val="107000"/>
              </a:lnSpc>
            </a:pPr>
            <a:r>
              <a:rPr lang="es-ES" sz="20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2. Dispensa de la lectura y, en su caso, aprobación del proyecto de orden del día.</a:t>
            </a:r>
          </a:p>
          <a:p>
            <a:pPr lvl="0" algn="just">
              <a:lnSpc>
                <a:spcPct val="107000"/>
              </a:lnSpc>
            </a:pPr>
            <a:r>
              <a:rPr lang="es-ES" sz="20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3. Dispensa de la lectura y, en su caso, aprobación del acta de la 8ª sesión Ordinaria 2023 de la Junta Directiva, celebrada el jueves 31 de agosto.</a:t>
            </a:r>
          </a:p>
          <a:p>
            <a:pPr lvl="0" algn="just">
              <a:lnSpc>
                <a:spcPct val="107000"/>
              </a:lnSpc>
            </a:pPr>
            <a:r>
              <a:rPr lang="es-ES" sz="20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4. Seguimiento de Acuerdos.</a:t>
            </a:r>
          </a:p>
          <a:p>
            <a:pPr lvl="0" algn="just">
              <a:lnSpc>
                <a:spcPct val="107000"/>
              </a:lnSpc>
            </a:pPr>
            <a:r>
              <a:rPr lang="es-ES" sz="20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5. Escalonamiento del Consejo Consultivo.</a:t>
            </a:r>
          </a:p>
          <a:p>
            <a:pPr lvl="0" algn="just">
              <a:lnSpc>
                <a:spcPct val="107000"/>
              </a:lnSpc>
            </a:pPr>
            <a:r>
              <a:rPr lang="es-ES" sz="20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6. Reporte de temas administrativos</a:t>
            </a:r>
          </a:p>
          <a:p>
            <a:pPr lvl="0" algn="just">
              <a:lnSpc>
                <a:spcPct val="107000"/>
              </a:lnSpc>
            </a:pPr>
            <a:r>
              <a:rPr lang="es-ES" sz="20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6.1 Movimientos entre partidas compensadas.</a:t>
            </a:r>
          </a:p>
          <a:p>
            <a:pPr lvl="0" algn="just">
              <a:lnSpc>
                <a:spcPct val="107000"/>
              </a:lnSpc>
            </a:pPr>
            <a:r>
              <a:rPr lang="es-ES" sz="20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7. Seguimiento PMDUOET.</a:t>
            </a:r>
          </a:p>
          <a:p>
            <a:pPr lvl="0" algn="just">
              <a:lnSpc>
                <a:spcPct val="107000"/>
              </a:lnSpc>
            </a:pPr>
            <a:r>
              <a:rPr lang="es-ES" sz="20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8. Asuntos Generales.</a:t>
            </a:r>
          </a:p>
          <a:p>
            <a:pPr lvl="0" algn="just">
              <a:lnSpc>
                <a:spcPct val="107000"/>
              </a:lnSpc>
            </a:pPr>
            <a:r>
              <a:rPr lang="es-ES" sz="20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9. Clausura.</a:t>
            </a:r>
            <a:endParaRPr lang="es-ES" sz="3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9669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86D23733-BEC3-DA90-3AEE-0B6CF332B97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09413"/>
            <a:ext cx="1581150" cy="1581150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FE649B1F-FB67-1FC1-680B-C4A1B916C9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6749" y="6035301"/>
            <a:ext cx="1560576" cy="652272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336E1CFD-9609-A041-956C-6366C6DA43E3}"/>
              </a:ext>
            </a:extLst>
          </p:cNvPr>
          <p:cNvSpPr txBox="1"/>
          <p:nvPr/>
        </p:nvSpPr>
        <p:spPr>
          <a:xfrm>
            <a:off x="695400" y="2516186"/>
            <a:ext cx="10801200" cy="9128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</a:pPr>
            <a:r>
              <a:rPr lang="es-ES" sz="54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4. Seguimiento de acuerdos</a:t>
            </a:r>
            <a:endParaRPr lang="es-ES" sz="54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6904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86D23733-BEC3-DA90-3AEE-0B6CF332B97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09413"/>
            <a:ext cx="1581150" cy="1581150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FE649B1F-FB67-1FC1-680B-C4A1B916C9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6749" y="6035301"/>
            <a:ext cx="1560576" cy="652272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336E1CFD-9609-A041-956C-6366C6DA43E3}"/>
              </a:ext>
            </a:extLst>
          </p:cNvPr>
          <p:cNvSpPr txBox="1"/>
          <p:nvPr/>
        </p:nvSpPr>
        <p:spPr>
          <a:xfrm>
            <a:off x="790575" y="2276872"/>
            <a:ext cx="10801200" cy="18019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</a:pPr>
            <a:r>
              <a:rPr lang="es-ES" sz="54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5. </a:t>
            </a:r>
            <a:r>
              <a:rPr lang="es-ES" sz="5400" dirty="0">
                <a:latin typeface="Century Gothic" panose="020B0502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</a:t>
            </a:r>
            <a:r>
              <a:rPr lang="es-ES" sz="54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scalonamiento del Consejo Consultivo.</a:t>
            </a:r>
            <a:endParaRPr lang="es-ES" sz="54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8551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86D23733-BEC3-DA90-3AEE-0B6CF332B97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09413"/>
            <a:ext cx="1581150" cy="1581150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FE649B1F-FB67-1FC1-680B-C4A1B916C9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6749" y="6035301"/>
            <a:ext cx="1560576" cy="652272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C257D36C-A995-CBC1-E976-3FE1A85BBCCD}"/>
              </a:ext>
            </a:extLst>
          </p:cNvPr>
          <p:cNvSpPr txBox="1"/>
          <p:nvPr/>
        </p:nvSpPr>
        <p:spPr>
          <a:xfrm>
            <a:off x="623392" y="692696"/>
            <a:ext cx="10873208" cy="4099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" marR="106680" algn="just">
              <a:lnSpc>
                <a:spcPct val="107000"/>
              </a:lnSpc>
              <a:spcAft>
                <a:spcPts val="800"/>
              </a:spcAft>
            </a:pPr>
            <a:r>
              <a:rPr lang="es-MX" sz="20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28 de marzo de 2019, en Sesión Ordinaria número 12, en el punto 3, se aprobó el acuerdo mediante el cual se realiza la designación de15 Consejeros.</a:t>
            </a:r>
          </a:p>
          <a:p>
            <a:pPr marL="74295" marR="106680" algn="just">
              <a:lnSpc>
                <a:spcPct val="107000"/>
              </a:lnSpc>
              <a:spcAft>
                <a:spcPts val="800"/>
              </a:spcAft>
            </a:pPr>
            <a:endParaRPr lang="es-MX" sz="20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" marR="106680" algn="just">
              <a:lnSpc>
                <a:spcPct val="107000"/>
              </a:lnSpc>
              <a:spcAft>
                <a:spcPts val="800"/>
              </a:spcAft>
            </a:pPr>
            <a:r>
              <a:rPr lang="es-MX" sz="20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23 de marzo de 2022 en Sesión de H. Ayuntamiento número 10, se ratificó la totalidad de los consejeros, más uno que era vacante, para tener en filas a 15 miembros. Se señaló además el escalonamiento de 8 miembros que durarán tres años más y otros 7 que se </a:t>
            </a:r>
            <a:r>
              <a:rPr lang="es-MX" sz="20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renovarán en octubre de 2023, de acuerdo al artículo 25 del Reglamento del IMPLAN.</a:t>
            </a:r>
          </a:p>
          <a:p>
            <a:pPr marL="74295" marR="106680" algn="just">
              <a:lnSpc>
                <a:spcPct val="107000"/>
              </a:lnSpc>
              <a:spcAft>
                <a:spcPts val="800"/>
              </a:spcAft>
            </a:pPr>
            <a:endParaRPr lang="es-MX" sz="20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" marR="106680" algn="just">
              <a:lnSpc>
                <a:spcPct val="107000"/>
              </a:lnSpc>
              <a:spcAft>
                <a:spcPts val="800"/>
              </a:spcAft>
            </a:pPr>
            <a:r>
              <a:rPr lang="es-MX" sz="20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20 de junio de 2022, los miembros del Consejo Consultivo del Instituto Municipal de Planeación de Guanajuato, </a:t>
            </a:r>
            <a:r>
              <a:rPr lang="es-MX" sz="2000" dirty="0" err="1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Gto</a:t>
            </a:r>
            <a:r>
              <a:rPr lang="es-MX" sz="20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tomaron protesta.</a:t>
            </a:r>
            <a:endParaRPr lang="es-MX" sz="12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6979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86D23733-BEC3-DA90-3AEE-0B6CF332B97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09413"/>
            <a:ext cx="1581150" cy="1581150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FE649B1F-FB67-1FC1-680B-C4A1B916C9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6749" y="6035301"/>
            <a:ext cx="1560576" cy="652272"/>
          </a:xfrm>
          <a:prstGeom prst="rect">
            <a:avLst/>
          </a:prstGeom>
        </p:spPr>
      </p:pic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A46A2FF-7C19-78F0-1AAC-378F5B35DE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9341807"/>
              </p:ext>
            </p:extLst>
          </p:nvPr>
        </p:nvGraphicFramePr>
        <p:xfrm>
          <a:off x="1271465" y="112268"/>
          <a:ext cx="9433048" cy="5837009"/>
        </p:xfrm>
        <a:graphic>
          <a:graphicData uri="http://schemas.openxmlformats.org/drawingml/2006/table">
            <a:tbl>
              <a:tblPr/>
              <a:tblGrid>
                <a:gridCol w="3479310">
                  <a:extLst>
                    <a:ext uri="{9D8B030D-6E8A-4147-A177-3AD203B41FA5}">
                      <a16:colId xmlns:a16="http://schemas.microsoft.com/office/drawing/2014/main" val="2702338426"/>
                    </a:ext>
                  </a:extLst>
                </a:gridCol>
                <a:gridCol w="4321748">
                  <a:extLst>
                    <a:ext uri="{9D8B030D-6E8A-4147-A177-3AD203B41FA5}">
                      <a16:colId xmlns:a16="http://schemas.microsoft.com/office/drawing/2014/main" val="1210170192"/>
                    </a:ext>
                  </a:extLst>
                </a:gridCol>
                <a:gridCol w="1631990">
                  <a:extLst>
                    <a:ext uri="{9D8B030D-6E8A-4147-A177-3AD203B41FA5}">
                      <a16:colId xmlns:a16="http://schemas.microsoft.com/office/drawing/2014/main" val="2736046014"/>
                    </a:ext>
                  </a:extLst>
                </a:gridCol>
              </a:tblGrid>
              <a:tr h="220114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Book" panose="020B0503020102020204" pitchFamily="34" charset="0"/>
                        </a:rPr>
                        <a:t>NOMBRE</a:t>
                      </a:r>
                    </a:p>
                  </a:txBody>
                  <a:tcPr marL="8244" marR="8244" marT="7495" marB="0" anchor="ctr">
                    <a:lnL w="25400" cap="flat" cmpd="dbl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1" i="0" u="none" strike="noStrike">
                          <a:solidFill>
                            <a:srgbClr val="FFFFFF"/>
                          </a:solidFill>
                          <a:effectLst/>
                          <a:latin typeface="Franklin Gothic Book" panose="020B0503020102020204" pitchFamily="34" charset="0"/>
                        </a:rPr>
                        <a:t>ASOCIACIÓN QUE REPRESENTA</a:t>
                      </a:r>
                    </a:p>
                  </a:txBody>
                  <a:tcPr marL="8244" marR="8244" marT="7495" marB="0" anchor="ctr">
                    <a:lnL w="25400" cap="flat" cmpd="dbl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300" b="1" i="0" u="none" strike="noStrike">
                          <a:solidFill>
                            <a:srgbClr val="FFFFFF"/>
                          </a:solidFill>
                          <a:effectLst/>
                          <a:latin typeface="Franklin Gothic Book" panose="020B0503020102020204" pitchFamily="34" charset="0"/>
                        </a:rPr>
                        <a:t>ESCALONAMIENTO</a:t>
                      </a:r>
                    </a:p>
                  </a:txBody>
                  <a:tcPr marL="8244" marR="8244" marT="7495" marB="0" anchor="ctr">
                    <a:lnL w="25400" cap="flat" cmpd="dbl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0996599"/>
                  </a:ext>
                </a:extLst>
              </a:tr>
              <a:tr h="644294"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Arq. Liliana Maldonado Butanda                               </a:t>
                      </a:r>
                    </a:p>
                  </a:txBody>
                  <a:tcPr marL="8244" marR="8244" marT="7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Colegio de Arquitectos Guanajuatenses y Cámara Nacional de la Industria de Restaurantes y Alimentos Condimentados (CANIRAC) </a:t>
                      </a:r>
                    </a:p>
                  </a:txBody>
                  <a:tcPr marL="8244" marR="8244" marT="7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D0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Abril 2025</a:t>
                      </a:r>
                    </a:p>
                  </a:txBody>
                  <a:tcPr marL="8244" marR="8244" marT="7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0425978"/>
                  </a:ext>
                </a:extLst>
              </a:tr>
              <a:tr h="220114"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Ing. Juan Carlos Aguado Mora                                               </a:t>
                      </a:r>
                    </a:p>
                  </a:txBody>
                  <a:tcPr marL="8244" marR="8244" marT="7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Colegio de Ingenieros Civiles de Guanajuato</a:t>
                      </a:r>
                    </a:p>
                  </a:txBody>
                  <a:tcPr marL="8244" marR="8244" marT="7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Abril 2025</a:t>
                      </a:r>
                    </a:p>
                  </a:txBody>
                  <a:tcPr marL="8244" marR="8244" marT="7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68490"/>
                  </a:ext>
                </a:extLst>
              </a:tr>
              <a:tr h="432203"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Arq. Manuel Gerardo Stein Velasco</a:t>
                      </a:r>
                    </a:p>
                  </a:txBody>
                  <a:tcPr marL="8244" marR="8244" marT="7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Asociación de Empresarios de Guanajuato, A.C. (AEGCAC)</a:t>
                      </a:r>
                    </a:p>
                  </a:txBody>
                  <a:tcPr marL="8244" marR="8244" marT="7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Abril 2025</a:t>
                      </a:r>
                    </a:p>
                  </a:txBody>
                  <a:tcPr marL="8244" marR="8244" marT="7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1371100"/>
                  </a:ext>
                </a:extLst>
              </a:tr>
              <a:tr h="22011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Ing. José Manuel Zepeda Cuevas</a:t>
                      </a:r>
                    </a:p>
                  </a:txBody>
                  <a:tcPr marL="8244" marR="8244" marT="7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Club de Leones de Guanajuato, A.C.</a:t>
                      </a:r>
                    </a:p>
                  </a:txBody>
                  <a:tcPr marL="8244" marR="8244" marT="7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Abril 2025</a:t>
                      </a:r>
                    </a:p>
                  </a:txBody>
                  <a:tcPr marL="8244" marR="8244" marT="7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7439556"/>
                  </a:ext>
                </a:extLst>
              </a:tr>
              <a:tr h="220114"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Arq. Martín Martínez Puente              </a:t>
                      </a:r>
                    </a:p>
                  </a:txBody>
                  <a:tcPr marL="8244" marR="8244" marT="7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Colegio de Arquitectos Guanajuatenses  </a:t>
                      </a:r>
                    </a:p>
                  </a:txBody>
                  <a:tcPr marL="8244" marR="8244" marT="7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Abril 2025</a:t>
                      </a:r>
                    </a:p>
                  </a:txBody>
                  <a:tcPr marL="8244" marR="8244" marT="7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5668643"/>
                  </a:ext>
                </a:extLst>
              </a:tr>
              <a:tr h="220114"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Dra. Velia Yolanda Ordaz Zubia</a:t>
                      </a:r>
                    </a:p>
                  </a:txBody>
                  <a:tcPr marL="8244" marR="8244" marT="7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Universidad de Guanajuato</a:t>
                      </a:r>
                    </a:p>
                  </a:txBody>
                  <a:tcPr marL="8244" marR="8244" marT="7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Abril 2025</a:t>
                      </a:r>
                    </a:p>
                  </a:txBody>
                  <a:tcPr marL="8244" marR="8244" marT="7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822557"/>
                  </a:ext>
                </a:extLst>
              </a:tr>
              <a:tr h="432203"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Arq. Jorge Villegas Medina</a:t>
                      </a:r>
                    </a:p>
                  </a:txBody>
                  <a:tcPr marL="8244" marR="8244" marT="7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Sistema Municipal de Agua Potable y Alcantarillado (SIMAPAG)</a:t>
                      </a:r>
                    </a:p>
                  </a:txBody>
                  <a:tcPr marL="8244" marR="8244" marT="7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Abril 2025</a:t>
                      </a:r>
                    </a:p>
                  </a:txBody>
                  <a:tcPr marL="8244" marR="8244" marT="7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8580890"/>
                  </a:ext>
                </a:extLst>
              </a:tr>
              <a:tr h="423304"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C.P. Nadia Leticia Piñón Martínez</a:t>
                      </a:r>
                    </a:p>
                  </a:txBody>
                  <a:tcPr marL="8244" marR="8244" marT="7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Asociación de Hoteles y Moteles de Guanajuato, A.C.</a:t>
                      </a:r>
                    </a:p>
                  </a:txBody>
                  <a:tcPr marL="8244" marR="8244" marT="7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Abril 2025</a:t>
                      </a:r>
                    </a:p>
                  </a:txBody>
                  <a:tcPr marL="8244" marR="8244" marT="7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5304820"/>
                  </a:ext>
                </a:extLst>
              </a:tr>
              <a:tr h="432203">
                <a:tc>
                  <a:txBody>
                    <a:bodyPr/>
                    <a:lstStyle/>
                    <a:p>
                      <a:pPr algn="l" fontAlgn="ctr"/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Arq. Jorge </a:t>
                      </a:r>
                      <a:r>
                        <a:rPr lang="pt-BR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Luis</a:t>
                      </a: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 García Vargas </a:t>
                      </a:r>
                    </a:p>
                  </a:txBody>
                  <a:tcPr marL="8244" marR="8244" marT="7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Colegio de Peritos Valuadores Fiscales de Guanajuato, A.C.</a:t>
                      </a:r>
                    </a:p>
                  </a:txBody>
                  <a:tcPr marL="8244" marR="8244" marT="7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Octubre 2023</a:t>
                      </a:r>
                    </a:p>
                  </a:txBody>
                  <a:tcPr marL="8244" marR="8244" marT="7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6221735"/>
                  </a:ext>
                </a:extLst>
              </a:tr>
              <a:tr h="432203"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Lic. Joshua Andrés Torres Yebra</a:t>
                      </a:r>
                    </a:p>
                  </a:txBody>
                  <a:tcPr marL="8244" marR="8244" marT="7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Colegio de Administración Pública de Guanajuato Capital, A.C.</a:t>
                      </a:r>
                    </a:p>
                  </a:txBody>
                  <a:tcPr marL="8244" marR="8244" marT="7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Octubre 2023</a:t>
                      </a:r>
                    </a:p>
                  </a:txBody>
                  <a:tcPr marL="8244" marR="8244" marT="7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4977726"/>
                  </a:ext>
                </a:extLst>
              </a:tr>
              <a:tr h="43220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C.P. Roberto Serrano Chirino</a:t>
                      </a:r>
                    </a:p>
                  </a:txBody>
                  <a:tcPr marL="8244" marR="8244" marT="7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Cámara Nacional de Comercio, Servicios y Turismo de Guanajuato</a:t>
                      </a:r>
                    </a:p>
                  </a:txBody>
                  <a:tcPr marL="8244" marR="8244" marT="7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Octubre 2023</a:t>
                      </a:r>
                    </a:p>
                  </a:txBody>
                  <a:tcPr marL="8244" marR="8244" marT="7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8153936"/>
                  </a:ext>
                </a:extLst>
              </a:tr>
              <a:tr h="423304"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Lic. Luis Michelini Cueto</a:t>
                      </a:r>
                    </a:p>
                  </a:txBody>
                  <a:tcPr marL="8244" marR="8244" marT="7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Asociación de Hoteles y Moteles de Guanajuato, A.C.</a:t>
                      </a:r>
                    </a:p>
                  </a:txBody>
                  <a:tcPr marL="8244" marR="8244" marT="7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Octubre 2023</a:t>
                      </a:r>
                    </a:p>
                  </a:txBody>
                  <a:tcPr marL="8244" marR="8244" marT="7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8949447"/>
                  </a:ext>
                </a:extLst>
              </a:tr>
              <a:tr h="220114"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Arq. Miguel Ángel Ibarra Álvarez</a:t>
                      </a:r>
                    </a:p>
                  </a:txBody>
                  <a:tcPr marL="8244" marR="8244" marT="7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Guanajuato Patrimonio de la Humanidad A. C.</a:t>
                      </a:r>
                    </a:p>
                  </a:txBody>
                  <a:tcPr marL="8244" marR="8244" marT="7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Octubre 2023</a:t>
                      </a:r>
                    </a:p>
                  </a:txBody>
                  <a:tcPr marL="8244" marR="8244" marT="7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028358"/>
                  </a:ext>
                </a:extLst>
              </a:tr>
              <a:tr h="220114"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Ing. Tomás Hernández Meza</a:t>
                      </a:r>
                    </a:p>
                  </a:txBody>
                  <a:tcPr marL="8244" marR="8244" marT="7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Consejo Ecologista Guanajuatense A.C</a:t>
                      </a:r>
                    </a:p>
                  </a:txBody>
                  <a:tcPr marL="8244" marR="8244" marT="7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Octubre 2023</a:t>
                      </a:r>
                    </a:p>
                  </a:txBody>
                  <a:tcPr marL="8244" marR="8244" marT="7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8252537"/>
                  </a:ext>
                </a:extLst>
              </a:tr>
              <a:tr h="644294"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Ing. Isidoro Aviña Parra</a:t>
                      </a:r>
                    </a:p>
                  </a:txBody>
                  <a:tcPr marL="8244" marR="8244" marT="7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Sociedad de Egresados de la Escuela de Minas de la Universidad de Guanajuato y el Antiguo Colegio del Estado, A.C.</a:t>
                      </a:r>
                    </a:p>
                  </a:txBody>
                  <a:tcPr marL="8244" marR="8244" marT="7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Octubre 2023</a:t>
                      </a:r>
                    </a:p>
                  </a:txBody>
                  <a:tcPr marL="8244" marR="8244" marT="74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22000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62424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86D23733-BEC3-DA90-3AEE-0B6CF332B97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09413"/>
            <a:ext cx="1581150" cy="1581150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FE649B1F-FB67-1FC1-680B-C4A1B916C9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6749" y="6035301"/>
            <a:ext cx="1560576" cy="652272"/>
          </a:xfrm>
          <a:prstGeom prst="rect">
            <a:avLst/>
          </a:prstGeom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4F91C100-A12D-5071-5A9F-637C12FC6AAD}"/>
              </a:ext>
            </a:extLst>
          </p:cNvPr>
          <p:cNvSpPr/>
          <p:nvPr/>
        </p:nvSpPr>
        <p:spPr>
          <a:xfrm>
            <a:off x="4245493" y="3254438"/>
            <a:ext cx="2329555" cy="99921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3" name="Conector recto 2">
            <a:extLst>
              <a:ext uri="{FF2B5EF4-FFF2-40B4-BE49-F238E27FC236}">
                <a16:creationId xmlns:a16="http://schemas.microsoft.com/office/drawing/2014/main" id="{389F70C9-5893-A78A-93EC-B7CE8F03BD6B}"/>
              </a:ext>
            </a:extLst>
          </p:cNvPr>
          <p:cNvCxnSpPr>
            <a:cxnSpLocks/>
            <a:stCxn id="4" idx="2"/>
          </p:cNvCxnSpPr>
          <p:nvPr/>
        </p:nvCxnSpPr>
        <p:spPr>
          <a:xfrm flipH="1">
            <a:off x="2461941" y="1607547"/>
            <a:ext cx="68018" cy="3333621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uadroTexto 3">
            <a:extLst>
              <a:ext uri="{FF2B5EF4-FFF2-40B4-BE49-F238E27FC236}">
                <a16:creationId xmlns:a16="http://schemas.microsoft.com/office/drawing/2014/main" id="{FB7F1B0D-E3FF-2F83-03A0-CFF305DE043C}"/>
              </a:ext>
            </a:extLst>
          </p:cNvPr>
          <p:cNvSpPr txBox="1"/>
          <p:nvPr/>
        </p:nvSpPr>
        <p:spPr>
          <a:xfrm>
            <a:off x="1881888" y="1238215"/>
            <a:ext cx="129614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2021-2024</a:t>
            </a:r>
            <a:endParaRPr lang="es-MX" dirty="0"/>
          </a:p>
        </p:txBody>
      </p: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B443E786-01D3-C2E5-FA60-71D2E46D548F}"/>
              </a:ext>
            </a:extLst>
          </p:cNvPr>
          <p:cNvCxnSpPr>
            <a:cxnSpLocks/>
          </p:cNvCxnSpPr>
          <p:nvPr/>
        </p:nvCxnSpPr>
        <p:spPr>
          <a:xfrm>
            <a:off x="7714535" y="1670263"/>
            <a:ext cx="13815" cy="3342913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uadroTexto 5">
            <a:extLst>
              <a:ext uri="{FF2B5EF4-FFF2-40B4-BE49-F238E27FC236}">
                <a16:creationId xmlns:a16="http://schemas.microsoft.com/office/drawing/2014/main" id="{52E2AB73-52FA-03E2-F1F7-16593ABC610B}"/>
              </a:ext>
            </a:extLst>
          </p:cNvPr>
          <p:cNvSpPr txBox="1"/>
          <p:nvPr/>
        </p:nvSpPr>
        <p:spPr>
          <a:xfrm>
            <a:off x="7066464" y="1300931"/>
            <a:ext cx="129614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2024-2027</a:t>
            </a:r>
            <a:endParaRPr lang="es-MX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49EC91A4-4F98-24E9-B4A5-EE1644F74E8C}"/>
              </a:ext>
            </a:extLst>
          </p:cNvPr>
          <p:cNvSpPr/>
          <p:nvPr/>
        </p:nvSpPr>
        <p:spPr>
          <a:xfrm>
            <a:off x="6575047" y="3756471"/>
            <a:ext cx="2723653" cy="49718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244E9E4F-9B75-B791-BFE9-B464530CB067}"/>
              </a:ext>
            </a:extLst>
          </p:cNvPr>
          <p:cNvSpPr txBox="1"/>
          <p:nvPr/>
        </p:nvSpPr>
        <p:spPr>
          <a:xfrm>
            <a:off x="119336" y="2417415"/>
            <a:ext cx="202754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28 de marzo de 2019</a:t>
            </a:r>
            <a:endParaRPr lang="es-MX" sz="1400" dirty="0"/>
          </a:p>
        </p:txBody>
      </p: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060FA14F-B63B-6400-FF74-AAB0392D1548}"/>
              </a:ext>
            </a:extLst>
          </p:cNvPr>
          <p:cNvCxnSpPr>
            <a:cxnSpLocks/>
          </p:cNvCxnSpPr>
          <p:nvPr/>
        </p:nvCxnSpPr>
        <p:spPr>
          <a:xfrm>
            <a:off x="201873" y="2713540"/>
            <a:ext cx="0" cy="484311"/>
          </a:xfrm>
          <a:prstGeom prst="line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27C95D29-30C2-2999-02FA-9E5954E2E740}"/>
              </a:ext>
            </a:extLst>
          </p:cNvPr>
          <p:cNvSpPr txBox="1"/>
          <p:nvPr/>
        </p:nvSpPr>
        <p:spPr>
          <a:xfrm>
            <a:off x="2699306" y="2417415"/>
            <a:ext cx="259228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23 de marzo de 2022 </a:t>
            </a:r>
            <a:endParaRPr lang="es-MX" sz="1400" dirty="0"/>
          </a:p>
        </p:txBody>
      </p: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951578AC-1194-4181-F005-C3B8F26E338C}"/>
              </a:ext>
            </a:extLst>
          </p:cNvPr>
          <p:cNvCxnSpPr>
            <a:cxnSpLocks/>
          </p:cNvCxnSpPr>
          <p:nvPr/>
        </p:nvCxnSpPr>
        <p:spPr>
          <a:xfrm>
            <a:off x="4245505" y="2685805"/>
            <a:ext cx="0" cy="484311"/>
          </a:xfrm>
          <a:prstGeom prst="line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ángulo 13">
            <a:extLst>
              <a:ext uri="{FF2B5EF4-FFF2-40B4-BE49-F238E27FC236}">
                <a16:creationId xmlns:a16="http://schemas.microsoft.com/office/drawing/2014/main" id="{D9616EDE-ABC1-D6D0-89D5-7CBF8296869C}"/>
              </a:ext>
            </a:extLst>
          </p:cNvPr>
          <p:cNvSpPr/>
          <p:nvPr/>
        </p:nvSpPr>
        <p:spPr>
          <a:xfrm>
            <a:off x="189695" y="3254438"/>
            <a:ext cx="4055791" cy="99922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9E89844C-5339-A1DC-831F-6640B51B95B6}"/>
              </a:ext>
            </a:extLst>
          </p:cNvPr>
          <p:cNvSpPr txBox="1"/>
          <p:nvPr/>
        </p:nvSpPr>
        <p:spPr>
          <a:xfrm>
            <a:off x="5528959" y="2384683"/>
            <a:ext cx="209217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Octubre de 2023</a:t>
            </a:r>
            <a:endParaRPr lang="es-MX" sz="1400" dirty="0"/>
          </a:p>
        </p:txBody>
      </p: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3FA9937A-95F5-654B-B448-70D8D8E054C5}"/>
              </a:ext>
            </a:extLst>
          </p:cNvPr>
          <p:cNvCxnSpPr>
            <a:cxnSpLocks/>
            <a:stCxn id="15" idx="2"/>
          </p:cNvCxnSpPr>
          <p:nvPr/>
        </p:nvCxnSpPr>
        <p:spPr>
          <a:xfrm>
            <a:off x="6575048" y="2692460"/>
            <a:ext cx="6" cy="526472"/>
          </a:xfrm>
          <a:prstGeom prst="line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ángulo 16">
            <a:extLst>
              <a:ext uri="{FF2B5EF4-FFF2-40B4-BE49-F238E27FC236}">
                <a16:creationId xmlns:a16="http://schemas.microsoft.com/office/drawing/2014/main" id="{110FE32B-BDA6-CE0B-FE11-AB2F3C547F88}"/>
              </a:ext>
            </a:extLst>
          </p:cNvPr>
          <p:cNvSpPr/>
          <p:nvPr/>
        </p:nvSpPr>
        <p:spPr>
          <a:xfrm>
            <a:off x="6575048" y="3254439"/>
            <a:ext cx="4931218" cy="50405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6C913663-B045-67DE-6702-2BE5A007890E}"/>
              </a:ext>
            </a:extLst>
          </p:cNvPr>
          <p:cNvSpPr txBox="1"/>
          <p:nvPr/>
        </p:nvSpPr>
        <p:spPr>
          <a:xfrm>
            <a:off x="8252611" y="2420189"/>
            <a:ext cx="209217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1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Abril</a:t>
            </a:r>
            <a:r>
              <a:rPr lang="es-MX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2025</a:t>
            </a:r>
            <a:endParaRPr lang="es-MX" sz="1400" dirty="0"/>
          </a:p>
        </p:txBody>
      </p: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CED5E6A3-7DFA-7B6D-618C-5CD0E5EBF288}"/>
              </a:ext>
            </a:extLst>
          </p:cNvPr>
          <p:cNvCxnSpPr>
            <a:cxnSpLocks/>
            <a:stCxn id="18" idx="2"/>
          </p:cNvCxnSpPr>
          <p:nvPr/>
        </p:nvCxnSpPr>
        <p:spPr>
          <a:xfrm>
            <a:off x="9298700" y="2727966"/>
            <a:ext cx="0" cy="1028505"/>
          </a:xfrm>
          <a:prstGeom prst="line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uadroTexto 19">
            <a:extLst>
              <a:ext uri="{FF2B5EF4-FFF2-40B4-BE49-F238E27FC236}">
                <a16:creationId xmlns:a16="http://schemas.microsoft.com/office/drawing/2014/main" id="{2F168B39-EF9D-50A1-E8E5-1F0AC10F2164}"/>
              </a:ext>
            </a:extLst>
          </p:cNvPr>
          <p:cNvSpPr txBox="1"/>
          <p:nvPr/>
        </p:nvSpPr>
        <p:spPr>
          <a:xfrm>
            <a:off x="9935998" y="2422964"/>
            <a:ext cx="209217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Octubre de 2026</a:t>
            </a:r>
            <a:endParaRPr lang="es-MX" sz="1400" dirty="0"/>
          </a:p>
        </p:txBody>
      </p: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id="{E966F86F-871B-2DB1-220B-177B3FAA6693}"/>
              </a:ext>
            </a:extLst>
          </p:cNvPr>
          <p:cNvCxnSpPr>
            <a:cxnSpLocks/>
          </p:cNvCxnSpPr>
          <p:nvPr/>
        </p:nvCxnSpPr>
        <p:spPr>
          <a:xfrm>
            <a:off x="11496928" y="2725192"/>
            <a:ext cx="6" cy="526472"/>
          </a:xfrm>
          <a:prstGeom prst="line">
            <a:avLst/>
          </a:prstGeom>
          <a:ln w="28575">
            <a:solidFill>
              <a:schemeClr val="accent1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ángulo 21">
            <a:extLst>
              <a:ext uri="{FF2B5EF4-FFF2-40B4-BE49-F238E27FC236}">
                <a16:creationId xmlns:a16="http://schemas.microsoft.com/office/drawing/2014/main" id="{68281286-85FF-D1A1-4D6C-425EB7399B76}"/>
              </a:ext>
            </a:extLst>
          </p:cNvPr>
          <p:cNvSpPr/>
          <p:nvPr/>
        </p:nvSpPr>
        <p:spPr>
          <a:xfrm>
            <a:off x="9298699" y="3756470"/>
            <a:ext cx="2731827" cy="49718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B833E705-F1B0-A892-8DF2-DA16979F6B5E}"/>
              </a:ext>
            </a:extLst>
          </p:cNvPr>
          <p:cNvSpPr/>
          <p:nvPr/>
        </p:nvSpPr>
        <p:spPr>
          <a:xfrm>
            <a:off x="11506265" y="3254439"/>
            <a:ext cx="524262" cy="50405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B1253463-F418-F7A0-077A-7E7A57EBBE0A}"/>
              </a:ext>
            </a:extLst>
          </p:cNvPr>
          <p:cNvSpPr txBox="1"/>
          <p:nvPr/>
        </p:nvSpPr>
        <p:spPr>
          <a:xfrm>
            <a:off x="9174887" y="3879455"/>
            <a:ext cx="71756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</a:t>
            </a:r>
            <a:endParaRPr lang="es-MX" sz="1400" dirty="0"/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451496AA-8884-7279-DA7F-3C1147FE2528}"/>
              </a:ext>
            </a:extLst>
          </p:cNvPr>
          <p:cNvSpPr txBox="1"/>
          <p:nvPr/>
        </p:nvSpPr>
        <p:spPr>
          <a:xfrm>
            <a:off x="6369089" y="3409255"/>
            <a:ext cx="71756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</a:t>
            </a: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38523696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Imagen 40">
            <a:extLst>
              <a:ext uri="{FF2B5EF4-FFF2-40B4-BE49-F238E27FC236}">
                <a16:creationId xmlns:a16="http://schemas.microsoft.com/office/drawing/2014/main" id="{A5249542-6E2F-2BE2-5C3C-DB21133334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69656"/>
            <a:ext cx="1581150" cy="1581150"/>
          </a:xfrm>
          <a:prstGeom prst="rect">
            <a:avLst/>
          </a:prstGeom>
        </p:spPr>
      </p:pic>
      <p:sp>
        <p:nvSpPr>
          <p:cNvPr id="7" name="Marcador de contenido 2">
            <a:extLst>
              <a:ext uri="{FF2B5EF4-FFF2-40B4-BE49-F238E27FC236}">
                <a16:creationId xmlns:a16="http://schemas.microsoft.com/office/drawing/2014/main" id="{61929939-D2E6-09A7-0304-A062CD70F4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1124744"/>
            <a:ext cx="4968552" cy="386731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" sz="2000" dirty="0">
                <a:latin typeface="Century Gothic" panose="020B0502020202020204" pitchFamily="34" charset="0"/>
              </a:rPr>
              <a:t>El 05 de septiembre de 2023 se envió la notificación al Presidente Municipal, a través del oficio IMPLAN-O/165/2023 para que, en función a sus atribuciones, proponga a los siete espacios de los Consejeros que se escalonarán en octubre de 2023. </a:t>
            </a:r>
          </a:p>
          <a:p>
            <a:pPr marL="0" indent="0" algn="just">
              <a:buNone/>
            </a:pPr>
            <a:endParaRPr lang="es-ES" sz="2000" dirty="0">
              <a:latin typeface="Century Gothic" panose="020B0502020202020204" pitchFamily="34" charset="0"/>
            </a:endParaRPr>
          </a:p>
          <a:p>
            <a:pPr marL="0" indent="0" algn="just">
              <a:buNone/>
            </a:pPr>
            <a:r>
              <a:rPr lang="es-ES" sz="2000" dirty="0">
                <a:latin typeface="Century Gothic" panose="020B0502020202020204" pitchFamily="34" charset="0"/>
              </a:rPr>
              <a:t>La propuesta se deberá de aprobar en sesión de Ayuntamiento.</a:t>
            </a:r>
          </a:p>
          <a:p>
            <a:pPr marL="0" indent="0" algn="just">
              <a:buNone/>
            </a:pPr>
            <a:endParaRPr lang="es-ES" sz="2000" dirty="0">
              <a:latin typeface="Century Gothic" panose="020B0502020202020204" pitchFamily="34" charset="0"/>
            </a:endParaRPr>
          </a:p>
          <a:p>
            <a:pPr marL="0" indent="0" algn="just">
              <a:buNone/>
            </a:pPr>
            <a:endParaRPr lang="es-ES" sz="2000" dirty="0">
              <a:latin typeface="Century Gothic" panose="020B0502020202020204" pitchFamily="34" charset="0"/>
            </a:endParaRP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4ED3E452-8101-FF2D-E8AE-7F512433139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6749" y="5995544"/>
            <a:ext cx="1560576" cy="652272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B9BA75EC-3015-B371-8633-E3D85B51DAC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07968" y="0"/>
            <a:ext cx="455196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35150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86D23733-BEC3-DA90-3AEE-0B6CF332B97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09413"/>
            <a:ext cx="1581150" cy="1581150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FE649B1F-FB67-1FC1-680B-C4A1B916C9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6749" y="6035301"/>
            <a:ext cx="1560576" cy="652272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336E1CFD-9609-A041-956C-6366C6DA43E3}"/>
              </a:ext>
            </a:extLst>
          </p:cNvPr>
          <p:cNvSpPr txBox="1"/>
          <p:nvPr/>
        </p:nvSpPr>
        <p:spPr>
          <a:xfrm>
            <a:off x="695400" y="1984630"/>
            <a:ext cx="10801200" cy="28887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</a:pPr>
            <a:r>
              <a:rPr lang="es-ES" sz="6000" dirty="0">
                <a:latin typeface="Century Gothic" panose="020B0502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6</a:t>
            </a:r>
            <a:r>
              <a:rPr lang="es-ES" sz="60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r>
              <a:rPr lang="es-ES" sz="6000" dirty="0">
                <a:latin typeface="Century Gothic" panose="020B0502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Reporte de temas administrativos.</a:t>
            </a:r>
          </a:p>
          <a:p>
            <a:pPr lvl="0" algn="just">
              <a:lnSpc>
                <a:spcPct val="107000"/>
              </a:lnSpc>
            </a:pPr>
            <a:r>
              <a:rPr lang="es-ES" sz="5400" dirty="0">
                <a:latin typeface="Century Gothic" panose="020B0502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</a:t>
            </a:r>
            <a:endParaRPr lang="es-ES" sz="72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66717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12634</TotalTime>
  <Words>1008</Words>
  <Application>Microsoft Office PowerPoint</Application>
  <PresentationFormat>Panorámica</PresentationFormat>
  <Paragraphs>247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8" baseType="lpstr">
      <vt:lpstr>Arial</vt:lpstr>
      <vt:lpstr>Calibri</vt:lpstr>
      <vt:lpstr>Century Gothic</vt:lpstr>
      <vt:lpstr>Franklin Gothic Book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 Municipal de Desarrollo Guanajuato 2013-2038</dc:title>
  <dc:creator>www.intercambiosvirtuales.org</dc:creator>
  <cp:lastModifiedBy>IMPLAN GUANAJUATO</cp:lastModifiedBy>
  <cp:revision>421</cp:revision>
  <cp:lastPrinted>2023-06-29T20:58:49Z</cp:lastPrinted>
  <dcterms:created xsi:type="dcterms:W3CDTF">2013-04-08T15:51:05Z</dcterms:created>
  <dcterms:modified xsi:type="dcterms:W3CDTF">2023-09-26T20:46:23Z</dcterms:modified>
</cp:coreProperties>
</file>