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5"/>
  </p:notesMasterIdLst>
  <p:sldIdLst>
    <p:sldId id="341" r:id="rId2"/>
    <p:sldId id="340" r:id="rId3"/>
    <p:sldId id="345" r:id="rId4"/>
    <p:sldId id="355" r:id="rId5"/>
    <p:sldId id="360" r:id="rId6"/>
    <p:sldId id="361" r:id="rId7"/>
    <p:sldId id="362" r:id="rId8"/>
    <p:sldId id="640" r:id="rId9"/>
    <p:sldId id="374" r:id="rId10"/>
    <p:sldId id="642" r:id="rId11"/>
    <p:sldId id="375" r:id="rId12"/>
    <p:sldId id="376" r:id="rId13"/>
    <p:sldId id="377" r:id="rId14"/>
  </p:sldIdLst>
  <p:sldSz cx="12192000" cy="6858000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tandar" initials="E" lastIdx="1" clrIdx="0">
    <p:extLst>
      <p:ext uri="{19B8F6BF-5375-455C-9EA6-DF929625EA0E}">
        <p15:presenceInfo xmlns:p15="http://schemas.microsoft.com/office/powerpoint/2012/main" userId="Estanda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4041" tIns="47021" rIns="94041" bIns="47021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4041" tIns="47021" rIns="94041" bIns="47021" rtlCol="0"/>
          <a:lstStyle>
            <a:lvl1pPr algn="r">
              <a:defRPr sz="1300"/>
            </a:lvl1pPr>
          </a:lstStyle>
          <a:p>
            <a:fld id="{76273518-A17D-485F-A6C3-BB13037E1DD9}" type="datetimeFigureOut">
              <a:rPr lang="es-ES" smtClean="0"/>
              <a:pPr/>
              <a:t>26/09/2023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1" tIns="47021" rIns="94041" bIns="47021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4041" tIns="47021" rIns="94041" bIns="47021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4041" tIns="47021" rIns="94041" bIns="47021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4041" tIns="47021" rIns="94041" bIns="47021" rtlCol="0" anchor="b"/>
          <a:lstStyle>
            <a:lvl1pPr algn="r">
              <a:defRPr sz="1300"/>
            </a:lvl1pPr>
          </a:lstStyle>
          <a:p>
            <a:fld id="{49C948C7-16C1-460B-B0BC-C631F16BD5A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1292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C192-FC3F-407D-B091-DB6DE1E73762}" type="datetimeFigureOut">
              <a:rPr lang="es-ES" smtClean="0"/>
              <a:pPr/>
              <a:t>26/09/2023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BA3A-B4D9-467A-A1B9-1E3EBD258D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C192-FC3F-407D-B091-DB6DE1E73762}" type="datetimeFigureOut">
              <a:rPr lang="es-ES" smtClean="0"/>
              <a:pPr/>
              <a:t>26/09/2023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BA3A-B4D9-467A-A1B9-1E3EBD258D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C192-FC3F-407D-B091-DB6DE1E73762}" type="datetimeFigureOut">
              <a:rPr lang="es-ES" smtClean="0"/>
              <a:pPr/>
              <a:t>26/09/2023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BA3A-B4D9-467A-A1B9-1E3EBD258D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C192-FC3F-407D-B091-DB6DE1E73762}" type="datetimeFigureOut">
              <a:rPr lang="es-ES" smtClean="0"/>
              <a:pPr/>
              <a:t>26/09/2023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BA3A-B4D9-467A-A1B9-1E3EBD258D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C192-FC3F-407D-B091-DB6DE1E73762}" type="datetimeFigureOut">
              <a:rPr lang="es-ES" smtClean="0"/>
              <a:pPr/>
              <a:t>26/09/2023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BA3A-B4D9-467A-A1B9-1E3EBD258D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C192-FC3F-407D-B091-DB6DE1E73762}" type="datetimeFigureOut">
              <a:rPr lang="es-ES" smtClean="0"/>
              <a:pPr/>
              <a:t>26/09/2023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BA3A-B4D9-467A-A1B9-1E3EBD258D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C192-FC3F-407D-B091-DB6DE1E73762}" type="datetimeFigureOut">
              <a:rPr lang="es-ES" smtClean="0"/>
              <a:pPr/>
              <a:t>26/09/2023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BA3A-B4D9-467A-A1B9-1E3EBD258D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C192-FC3F-407D-B091-DB6DE1E73762}" type="datetimeFigureOut">
              <a:rPr lang="es-ES" smtClean="0"/>
              <a:pPr/>
              <a:t>26/09/2023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BA3A-B4D9-467A-A1B9-1E3EBD258D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C192-FC3F-407D-B091-DB6DE1E73762}" type="datetimeFigureOut">
              <a:rPr lang="es-ES" smtClean="0"/>
              <a:pPr/>
              <a:t>26/09/2023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BA3A-B4D9-467A-A1B9-1E3EBD258D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C192-FC3F-407D-B091-DB6DE1E73762}" type="datetimeFigureOut">
              <a:rPr lang="es-ES" smtClean="0"/>
              <a:pPr/>
              <a:t>26/09/2023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BA3A-B4D9-467A-A1B9-1E3EBD258D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C192-FC3F-407D-B091-DB6DE1E73762}" type="datetimeFigureOut">
              <a:rPr lang="es-ES" smtClean="0"/>
              <a:pPr/>
              <a:t>26/09/2023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BA3A-B4D9-467A-A1B9-1E3EBD258D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7C192-FC3F-407D-B091-DB6DE1E73762}" type="datetimeFigureOut">
              <a:rPr lang="es-ES" smtClean="0"/>
              <a:pPr/>
              <a:t>26/09/2023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EBA3A-B4D9-467A-A1B9-1E3EBD258D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7E3BEE9C-E63A-4DC7-85BC-342D6CDDFC79}"/>
              </a:ext>
            </a:extLst>
          </p:cNvPr>
          <p:cNvSpPr/>
          <p:nvPr/>
        </p:nvSpPr>
        <p:spPr>
          <a:xfrm>
            <a:off x="1581150" y="1431067"/>
            <a:ext cx="926737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/>
            <a:r>
              <a:rPr lang="es-ES" sz="4400" dirty="0">
                <a:solidFill>
                  <a:srgbClr val="222222"/>
                </a:solidFill>
                <a:latin typeface="Century Gothic" panose="020B0502020202020204" pitchFamily="34" charset="0"/>
              </a:rPr>
              <a:t>Novena Sesión Ordinaria 2023</a:t>
            </a:r>
          </a:p>
          <a:p>
            <a:pPr marL="457200" algn="ctr"/>
            <a:r>
              <a:rPr lang="es-ES" sz="4400" dirty="0">
                <a:solidFill>
                  <a:srgbClr val="222222"/>
                </a:solidFill>
                <a:latin typeface="Century Gothic" panose="020B0502020202020204" pitchFamily="34" charset="0"/>
              </a:rPr>
              <a:t>Junta Directiva</a:t>
            </a:r>
          </a:p>
          <a:p>
            <a:pPr marL="457200" algn="ctr"/>
            <a:r>
              <a:rPr lang="es-ES" sz="4400" dirty="0">
                <a:solidFill>
                  <a:srgbClr val="222222"/>
                </a:solidFill>
                <a:latin typeface="Century Gothic" panose="020B0502020202020204" pitchFamily="34" charset="0"/>
              </a:rPr>
              <a:t>Implan Guanajuato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31B8B14-1A4D-4965-860C-9ABD5C325292}"/>
              </a:ext>
            </a:extLst>
          </p:cNvPr>
          <p:cNvSpPr/>
          <p:nvPr/>
        </p:nvSpPr>
        <p:spPr>
          <a:xfrm>
            <a:off x="1783060" y="4365104"/>
            <a:ext cx="86044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/>
            <a:r>
              <a:rPr lang="es-ES" sz="3000" dirty="0">
                <a:solidFill>
                  <a:srgbClr val="222222"/>
                </a:solidFill>
                <a:latin typeface="Century Gothic" panose="020B0502020202020204" pitchFamily="34" charset="0"/>
              </a:rPr>
              <a:t>27 de septiembre de 2023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9A2949-BEC0-59E7-563F-705B6C1AF9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9413"/>
            <a:ext cx="1581150" cy="158115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0002CA00-8202-3740-A4DE-091006C07D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749" y="6035301"/>
            <a:ext cx="1560576" cy="652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505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86D23733-BEC3-DA90-3AEE-0B6CF332B9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9413"/>
            <a:ext cx="1581150" cy="158115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E649B1F-FB67-1FC1-680B-C4A1B916C9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749" y="6035301"/>
            <a:ext cx="1560576" cy="652272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336E1CFD-9609-A041-956C-6366C6DA43E3}"/>
              </a:ext>
            </a:extLst>
          </p:cNvPr>
          <p:cNvSpPr txBox="1"/>
          <p:nvPr/>
        </p:nvSpPr>
        <p:spPr>
          <a:xfrm>
            <a:off x="623392" y="404664"/>
            <a:ext cx="10801200" cy="1307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es-ES" sz="2400" dirty="0"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6.1 Movimientos entre partidas compensadas.</a:t>
            </a:r>
          </a:p>
          <a:p>
            <a:pPr lvl="0" algn="ctr">
              <a:lnSpc>
                <a:spcPct val="107000"/>
              </a:lnSpc>
            </a:pPr>
            <a:endParaRPr lang="es-ES" sz="5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4F7EBD88-C282-B24B-FB27-EF6BF4FEB5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541526"/>
              </p:ext>
            </p:extLst>
          </p:nvPr>
        </p:nvGraphicFramePr>
        <p:xfrm>
          <a:off x="1343472" y="908720"/>
          <a:ext cx="9073008" cy="5548043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358400367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23199508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75545029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432500388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417863621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5769954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01638657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484180851"/>
                    </a:ext>
                  </a:extLst>
                </a:gridCol>
                <a:gridCol w="588964">
                  <a:extLst>
                    <a:ext uri="{9D8B030D-6E8A-4147-A177-3AD203B41FA5}">
                      <a16:colId xmlns:a16="http://schemas.microsoft.com/office/drawing/2014/main" val="3728231499"/>
                    </a:ext>
                  </a:extLst>
                </a:gridCol>
                <a:gridCol w="418533">
                  <a:extLst>
                    <a:ext uri="{9D8B030D-6E8A-4147-A177-3AD203B41FA5}">
                      <a16:colId xmlns:a16="http://schemas.microsoft.com/office/drawing/2014/main" val="3351127493"/>
                    </a:ext>
                  </a:extLst>
                </a:gridCol>
                <a:gridCol w="648687">
                  <a:extLst>
                    <a:ext uri="{9D8B030D-6E8A-4147-A177-3AD203B41FA5}">
                      <a16:colId xmlns:a16="http://schemas.microsoft.com/office/drawing/2014/main" val="161216362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47960885"/>
                    </a:ext>
                  </a:extLst>
                </a:gridCol>
              </a:tblGrid>
              <a:tr h="148464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25" marR="4725" marT="4725" marB="0" anchor="ctr">
                    <a:lnL>
                      <a:noFill/>
                    </a:lnL>
                    <a:lnR w="6350" cap="flat" cmpd="sng" algn="ctr">
                      <a:solidFill>
                        <a:srgbClr val="99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142398"/>
                  </a:ext>
                </a:extLst>
              </a:tr>
              <a:tr h="47394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CeGe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F.F.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No. De Partida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Nombre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Importe Presupuesto Autorizado y/o Modificado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Creación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Ampliación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effectLst/>
                          <a:latin typeface="Calibri" panose="020F0502020204030204" pitchFamily="34" charset="0"/>
                        </a:rPr>
                        <a:t>Disminución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Incremento Pronostico de Ingresos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effectLst/>
                          <a:latin typeface="Calibri" panose="020F0502020204030204" pitchFamily="34" charset="0"/>
                        </a:rPr>
                        <a:t>Importe Modificado a su Propuesta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Justificación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229184"/>
                  </a:ext>
                </a:extLst>
              </a:tr>
              <a:tr h="37115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effectLst/>
                          <a:latin typeface="Calibri" panose="020F0502020204030204" pitchFamily="34" charset="0"/>
                        </a:rPr>
                        <a:t>31120M13P000000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1123110100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GTM/13PP0004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2160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Material de limpieza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   20,000.00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  4,739.48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   24,739.48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Para la adquisición de insumos para el aseo, limpieza e higiene de las instalaciones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5835898"/>
                  </a:ext>
                </a:extLst>
              </a:tr>
              <a:tr h="38241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31120M13P000000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1123110100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GTM/13PP0004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2210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Productos alimenticios para personas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   32,000.00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12,000.00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   44,000.00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Para avituallamiento de sesiones, talleres, y reuniones de trabajo del personal de este Instituto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183339"/>
                  </a:ext>
                </a:extLst>
              </a:tr>
              <a:tr h="37115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31120M13P000000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effectLst/>
                          <a:latin typeface="Calibri" panose="020F0502020204030204" pitchFamily="34" charset="0"/>
                        </a:rPr>
                        <a:t>1123110100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GTM/13PP0004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2710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Vestuario y uniformes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11,000.00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   11,000.00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Para la adquisición de uniformes para el personal del Instituto.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0076434"/>
                  </a:ext>
                </a:extLst>
              </a:tr>
              <a:tr h="37115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31120M13P000000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1123110100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GTM/13PP0004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2110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Materiales, útiles y equipos menores de oficina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   35,000.00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  1,739.48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   33,260.52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Se transfiere recurso para estar en posibilidades de afectar el gasto en las partidas presupuestales . No afectará erogaciones futuras por este concepto.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218396"/>
                  </a:ext>
                </a:extLst>
              </a:tr>
              <a:tr h="44769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31120M13P000000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1123110100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GTM/13PP0004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2140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Materiales, útiles y Equipos menores de tecnologías de la información y comunicaciones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   75,000.00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  3,000.00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   72,000.00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530861"/>
                  </a:ext>
                </a:extLst>
              </a:tr>
              <a:tr h="37115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31120M13P000000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1123110100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GTM/13PP0004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2150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Material impreso e información digital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     3,000.00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  3,000.00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                -  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3345699"/>
                  </a:ext>
                </a:extLst>
              </a:tr>
              <a:tr h="37115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31120M13P000000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1123110100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GTM/13PP0004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2230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Utensilios para el servicio de alimentación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     1,000.00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  1,000.00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                -  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414306"/>
                  </a:ext>
                </a:extLst>
              </a:tr>
              <a:tr h="37115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31120M13P000000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1123110100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GTM/13PP0004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2520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Fertilizantes, pesticidas y otros agroquímicos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     1,400.00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  1,000.00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        400.00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960477"/>
                  </a:ext>
                </a:extLst>
              </a:tr>
              <a:tr h="37115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31120M13P000000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1123110100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GTM/13PP0004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2530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Medicinas y Productos Farmacéuticos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     5,000.00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  5,000.00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                -  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710737"/>
                  </a:ext>
                </a:extLst>
              </a:tr>
              <a:tr h="37115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31120M13P000000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1123110100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GTM/13PP0004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2610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Combustibles, lubricantes y aditivos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   25,000.00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  1,000.00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   24,000.00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732766"/>
                  </a:ext>
                </a:extLst>
              </a:tr>
              <a:tr h="37115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31120M13P000000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1123110100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GTM/13PP0004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3140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Telefonía tradicional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   26,000.00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  5,000.00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   21,000.00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072066"/>
                  </a:ext>
                </a:extLst>
              </a:tr>
              <a:tr h="37115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31120M13P000000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1123110100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GTM/13PP0004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Calibri" panose="020F0502020204030204" pitchFamily="34" charset="0"/>
                        </a:rPr>
                        <a:t>3220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Arrendamiento de Edificios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 193,000.00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  7,000.00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effectLst/>
                          <a:latin typeface="Calibri" panose="020F0502020204030204" pitchFamily="34" charset="0"/>
                        </a:rPr>
                        <a:t>        186,000.00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612400"/>
                  </a:ext>
                </a:extLst>
              </a:tr>
              <a:tr h="1313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s-MX" sz="900" b="1" i="0" u="none" strike="noStrike">
                          <a:effectLst/>
                          <a:latin typeface="Calibri" panose="020F0502020204030204" pitchFamily="34" charset="0"/>
                        </a:rPr>
                        <a:t>Suma de Movimientos de las Transferencias</a:t>
                      </a:r>
                    </a:p>
                  </a:txBody>
                  <a:tcPr marL="4725" marR="4725" marT="4725" marB="0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>
                          <a:effectLst/>
                          <a:latin typeface="Calibri" panose="020F0502020204030204" pitchFamily="34" charset="0"/>
                        </a:rPr>
                        <a:t>      416,400.00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>
                          <a:effectLst/>
                          <a:latin typeface="Calibri" panose="020F0502020204030204" pitchFamily="34" charset="0"/>
                        </a:rPr>
                        <a:t>11,000.00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>
                          <a:effectLst/>
                          <a:latin typeface="Calibri" panose="020F0502020204030204" pitchFamily="34" charset="0"/>
                        </a:rPr>
                        <a:t>16,739.48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>
                          <a:effectLst/>
                          <a:latin typeface="Calibri" panose="020F0502020204030204" pitchFamily="34" charset="0"/>
                        </a:rPr>
                        <a:t>    27,739.48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>
                          <a:effectLst/>
                          <a:latin typeface="Calibri" panose="020F0502020204030204" pitchFamily="34" charset="0"/>
                        </a:rPr>
                        <a:t>      416,400.00 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091122"/>
                  </a:ext>
                </a:extLst>
              </a:tr>
              <a:tr h="188434">
                <a:tc gridSpan="4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5" marR="4725" marT="47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2427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058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86D23733-BEC3-DA90-3AEE-0B6CF332B9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9413"/>
            <a:ext cx="1581150" cy="158115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E649B1F-FB67-1FC1-680B-C4A1B916C9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749" y="6035301"/>
            <a:ext cx="1560576" cy="652272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336E1CFD-9609-A041-956C-6366C6DA43E3}"/>
              </a:ext>
            </a:extLst>
          </p:cNvPr>
          <p:cNvSpPr txBox="1"/>
          <p:nvPr/>
        </p:nvSpPr>
        <p:spPr>
          <a:xfrm>
            <a:off x="911424" y="2528016"/>
            <a:ext cx="10801200" cy="1801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s-ES" sz="5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7. Seguimiento PMDUOET.</a:t>
            </a:r>
          </a:p>
          <a:p>
            <a:pPr lvl="0" algn="ctr">
              <a:lnSpc>
                <a:spcPct val="107000"/>
              </a:lnSpc>
            </a:pPr>
            <a:endParaRPr lang="es-ES" sz="5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142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86D23733-BEC3-DA90-3AEE-0B6CF332B9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9413"/>
            <a:ext cx="1581150" cy="158115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E649B1F-FB67-1FC1-680B-C4A1B916C9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749" y="6035301"/>
            <a:ext cx="1560576" cy="652272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336E1CFD-9609-A041-956C-6366C6DA43E3}"/>
              </a:ext>
            </a:extLst>
          </p:cNvPr>
          <p:cNvSpPr txBox="1"/>
          <p:nvPr/>
        </p:nvSpPr>
        <p:spPr>
          <a:xfrm>
            <a:off x="695400" y="2528016"/>
            <a:ext cx="10801200" cy="1801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s-ES" sz="5400" dirty="0"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</a:t>
            </a:r>
            <a:r>
              <a:rPr lang="es-ES" sz="5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Asuntos generales</a:t>
            </a:r>
          </a:p>
          <a:p>
            <a:pPr lvl="0" algn="ctr">
              <a:lnSpc>
                <a:spcPct val="107000"/>
              </a:lnSpc>
            </a:pPr>
            <a:endParaRPr lang="es-ES" sz="5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388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86D23733-BEC3-DA90-3AEE-0B6CF332B9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9413"/>
            <a:ext cx="1581150" cy="158115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E649B1F-FB67-1FC1-680B-C4A1B916C9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749" y="6035301"/>
            <a:ext cx="1560576" cy="652272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336E1CFD-9609-A041-956C-6366C6DA43E3}"/>
              </a:ext>
            </a:extLst>
          </p:cNvPr>
          <p:cNvSpPr txBox="1"/>
          <p:nvPr/>
        </p:nvSpPr>
        <p:spPr>
          <a:xfrm>
            <a:off x="695400" y="2528016"/>
            <a:ext cx="10801200" cy="1801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s-ES" sz="5400" dirty="0"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</a:t>
            </a:r>
            <a:r>
              <a:rPr lang="es-ES" sz="5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Clausura</a:t>
            </a:r>
          </a:p>
          <a:p>
            <a:pPr lvl="0" algn="ctr">
              <a:lnSpc>
                <a:spcPct val="107000"/>
              </a:lnSpc>
            </a:pPr>
            <a:endParaRPr lang="es-ES" sz="5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220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86D23733-BEC3-DA90-3AEE-0B6CF332B9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9413"/>
            <a:ext cx="1581150" cy="158115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E649B1F-FB67-1FC1-680B-C4A1B916C9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749" y="6035301"/>
            <a:ext cx="1560576" cy="652272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B7D270A8-6627-12FC-5508-D5E5D8132DBF}"/>
              </a:ext>
            </a:extLst>
          </p:cNvPr>
          <p:cNvSpPr txBox="1"/>
          <p:nvPr/>
        </p:nvSpPr>
        <p:spPr>
          <a:xfrm>
            <a:off x="2855640" y="26064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>
                <a:latin typeface="Century Gothic" panose="020B0502020202020204" pitchFamily="34" charset="0"/>
              </a:rPr>
              <a:t>ORDEN DEL DÍA</a:t>
            </a:r>
            <a:endParaRPr lang="es-ES" sz="3600" b="1" dirty="0">
              <a:latin typeface="Century Gothic" panose="020B0502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0B36F0E-9233-49B5-2D50-E30691FD8EB4}"/>
              </a:ext>
            </a:extLst>
          </p:cNvPr>
          <p:cNvSpPr txBox="1"/>
          <p:nvPr/>
        </p:nvSpPr>
        <p:spPr>
          <a:xfrm>
            <a:off x="1185782" y="1419635"/>
            <a:ext cx="10081120" cy="401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es-ES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Pase de lista y declaratoria de quórum.</a:t>
            </a:r>
          </a:p>
          <a:p>
            <a:pPr lvl="0" algn="just">
              <a:lnSpc>
                <a:spcPct val="107000"/>
              </a:lnSpc>
            </a:pPr>
            <a:r>
              <a:rPr lang="es-ES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Dispensa de la lectura y, en su caso, aprobación del proyecto de orden del día.</a:t>
            </a:r>
          </a:p>
          <a:p>
            <a:pPr lvl="0" algn="just">
              <a:lnSpc>
                <a:spcPct val="107000"/>
              </a:lnSpc>
            </a:pPr>
            <a:r>
              <a:rPr lang="es-ES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 Dispensa de la lectura y, en su caso, aprobación del acta de la 8ª sesión Ordinaria 2023 de la Junta Directiva, celebrada el jueves 31 de agosto.</a:t>
            </a:r>
          </a:p>
          <a:p>
            <a:pPr lvl="0" algn="just">
              <a:lnSpc>
                <a:spcPct val="107000"/>
              </a:lnSpc>
            </a:pPr>
            <a:r>
              <a:rPr lang="es-ES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 Seguimiento de Acuerdos.</a:t>
            </a:r>
          </a:p>
          <a:p>
            <a:pPr lvl="0" algn="just">
              <a:lnSpc>
                <a:spcPct val="107000"/>
              </a:lnSpc>
            </a:pPr>
            <a:r>
              <a:rPr lang="es-ES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5. Escalonamiento del Consejo Consultivo.</a:t>
            </a:r>
          </a:p>
          <a:p>
            <a:pPr lvl="0" algn="just">
              <a:lnSpc>
                <a:spcPct val="107000"/>
              </a:lnSpc>
            </a:pPr>
            <a:r>
              <a:rPr lang="es-ES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6. Reporte de temas administrativos</a:t>
            </a:r>
          </a:p>
          <a:p>
            <a:pPr lvl="0" algn="just">
              <a:lnSpc>
                <a:spcPct val="107000"/>
              </a:lnSpc>
            </a:pPr>
            <a:r>
              <a:rPr lang="es-ES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6.1 Movimientos entre partidas compensadas.</a:t>
            </a:r>
          </a:p>
          <a:p>
            <a:pPr lvl="0" algn="just">
              <a:lnSpc>
                <a:spcPct val="107000"/>
              </a:lnSpc>
            </a:pPr>
            <a:r>
              <a:rPr lang="es-ES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7. Seguimiento PMDUOET.</a:t>
            </a:r>
          </a:p>
          <a:p>
            <a:pPr lvl="0" algn="just">
              <a:lnSpc>
                <a:spcPct val="107000"/>
              </a:lnSpc>
            </a:pPr>
            <a:r>
              <a:rPr lang="es-ES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8. Asuntos Generales.</a:t>
            </a:r>
          </a:p>
          <a:p>
            <a:pPr lvl="0" algn="just">
              <a:lnSpc>
                <a:spcPct val="107000"/>
              </a:lnSpc>
            </a:pPr>
            <a:r>
              <a:rPr lang="es-ES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9. Clausura.</a:t>
            </a:r>
            <a:endParaRPr lang="es-E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669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86D23733-BEC3-DA90-3AEE-0B6CF332B9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9413"/>
            <a:ext cx="1581150" cy="158115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E649B1F-FB67-1FC1-680B-C4A1B916C9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749" y="6035301"/>
            <a:ext cx="1560576" cy="652272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336E1CFD-9609-A041-956C-6366C6DA43E3}"/>
              </a:ext>
            </a:extLst>
          </p:cNvPr>
          <p:cNvSpPr txBox="1"/>
          <p:nvPr/>
        </p:nvSpPr>
        <p:spPr>
          <a:xfrm>
            <a:off x="695400" y="2516186"/>
            <a:ext cx="10801200" cy="9128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s-ES" sz="5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 Seguimiento de acuerdos</a:t>
            </a:r>
            <a:endParaRPr lang="es-ES" sz="5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904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86D23733-BEC3-DA90-3AEE-0B6CF332B9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9413"/>
            <a:ext cx="1581150" cy="158115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E649B1F-FB67-1FC1-680B-C4A1B916C9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749" y="6035301"/>
            <a:ext cx="1560576" cy="652272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336E1CFD-9609-A041-956C-6366C6DA43E3}"/>
              </a:ext>
            </a:extLst>
          </p:cNvPr>
          <p:cNvSpPr txBox="1"/>
          <p:nvPr/>
        </p:nvSpPr>
        <p:spPr>
          <a:xfrm>
            <a:off x="790575" y="2276872"/>
            <a:ext cx="10801200" cy="1801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s-ES" sz="5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5. </a:t>
            </a:r>
            <a:r>
              <a:rPr lang="es-ES" sz="5400" dirty="0"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</a:t>
            </a:r>
            <a:r>
              <a:rPr lang="es-ES" sz="54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scalonamiento del Consejo Consultivo.</a:t>
            </a:r>
            <a:endParaRPr lang="es-ES" sz="5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551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86D23733-BEC3-DA90-3AEE-0B6CF332B9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9413"/>
            <a:ext cx="1581150" cy="158115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E649B1F-FB67-1FC1-680B-C4A1B916C9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749" y="6035301"/>
            <a:ext cx="1560576" cy="652272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C257D36C-A995-CBC1-E976-3FE1A85BBCCD}"/>
              </a:ext>
            </a:extLst>
          </p:cNvPr>
          <p:cNvSpPr txBox="1"/>
          <p:nvPr/>
        </p:nvSpPr>
        <p:spPr>
          <a:xfrm>
            <a:off x="623392" y="692696"/>
            <a:ext cx="10873208" cy="4099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" marR="106680"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28 de marzo de 2019, en Sesión Ordinaria número 12, en el punto 3, se aprobó el acuerdo mediante el cual se realiza la designación de15 Consejeros.</a:t>
            </a:r>
          </a:p>
          <a:p>
            <a:pPr marL="74295" marR="106680" algn="just">
              <a:lnSpc>
                <a:spcPct val="107000"/>
              </a:lnSpc>
              <a:spcAft>
                <a:spcPts val="800"/>
              </a:spcAft>
            </a:pPr>
            <a:endParaRPr lang="es-MX" sz="20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" marR="106680"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23 de marzo de 2022 en Sesión de H. Ayuntamiento número 10, se ratificó la totalidad de los consejeros, más uno que era vacante, para tener en filas a 15 miembros. Se señaló además el escalonamiento de 8 miembros que durarán tres años más y otros 7 que se </a:t>
            </a:r>
            <a:r>
              <a:rPr lang="es-MX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renovarán en octubre de 2023, de acuerdo al artículo 25 del Reglamento del IMPLAN.</a:t>
            </a:r>
          </a:p>
          <a:p>
            <a:pPr marL="74295" marR="106680" algn="just">
              <a:lnSpc>
                <a:spcPct val="107000"/>
              </a:lnSpc>
              <a:spcAft>
                <a:spcPts val="800"/>
              </a:spcAft>
            </a:pPr>
            <a:endParaRPr lang="es-MX" sz="20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" marR="106680"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20 de junio de 2022, los miembros del Consejo Consultivo del Instituto Municipal de Planeación de Guanajuato, </a:t>
            </a:r>
            <a:r>
              <a:rPr lang="es-MX" sz="20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Gto</a:t>
            </a:r>
            <a:r>
              <a:rPr lang="es-MX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tomaron protesta.</a:t>
            </a:r>
            <a:endParaRPr lang="es-MX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979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86D23733-BEC3-DA90-3AEE-0B6CF332B9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9413"/>
            <a:ext cx="1581150" cy="158115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E649B1F-FB67-1FC1-680B-C4A1B916C9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749" y="6035301"/>
            <a:ext cx="1560576" cy="652272"/>
          </a:xfrm>
          <a:prstGeom prst="rect">
            <a:avLst/>
          </a:prstGeom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A46A2FF-7C19-78F0-1AAC-378F5B35DE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341807"/>
              </p:ext>
            </p:extLst>
          </p:nvPr>
        </p:nvGraphicFramePr>
        <p:xfrm>
          <a:off x="1271465" y="112268"/>
          <a:ext cx="9433048" cy="5837009"/>
        </p:xfrm>
        <a:graphic>
          <a:graphicData uri="http://schemas.openxmlformats.org/drawingml/2006/table">
            <a:tbl>
              <a:tblPr/>
              <a:tblGrid>
                <a:gridCol w="3479310">
                  <a:extLst>
                    <a:ext uri="{9D8B030D-6E8A-4147-A177-3AD203B41FA5}">
                      <a16:colId xmlns:a16="http://schemas.microsoft.com/office/drawing/2014/main" val="2702338426"/>
                    </a:ext>
                  </a:extLst>
                </a:gridCol>
                <a:gridCol w="4321748">
                  <a:extLst>
                    <a:ext uri="{9D8B030D-6E8A-4147-A177-3AD203B41FA5}">
                      <a16:colId xmlns:a16="http://schemas.microsoft.com/office/drawing/2014/main" val="1210170192"/>
                    </a:ext>
                  </a:extLst>
                </a:gridCol>
                <a:gridCol w="1631990">
                  <a:extLst>
                    <a:ext uri="{9D8B030D-6E8A-4147-A177-3AD203B41FA5}">
                      <a16:colId xmlns:a16="http://schemas.microsoft.com/office/drawing/2014/main" val="2736046014"/>
                    </a:ext>
                  </a:extLst>
                </a:gridCol>
              </a:tblGrid>
              <a:tr h="22011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NOMBRE</a:t>
                      </a:r>
                    </a:p>
                  </a:txBody>
                  <a:tcPr marL="8244" marR="8244" marT="7495" marB="0" anchor="ctr">
                    <a:lnL w="25400" cap="flat" cmpd="dbl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ASOCIACIÓN QUE REPRESENTA</a:t>
                      </a:r>
                    </a:p>
                  </a:txBody>
                  <a:tcPr marL="8244" marR="8244" marT="7495" marB="0" anchor="ctr">
                    <a:lnL w="25400" cap="flat" cmpd="dbl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ESCALONAMIENTO</a:t>
                      </a:r>
                    </a:p>
                  </a:txBody>
                  <a:tcPr marL="8244" marR="8244" marT="7495" marB="0" anchor="ctr">
                    <a:lnL w="25400" cap="flat" cmpd="dbl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996599"/>
                  </a:ext>
                </a:extLst>
              </a:tr>
              <a:tr h="64429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Arq. Liliana Maldonado Butanda                               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Colegio de Arquitectos Guanajuatenses y Cámara Nacional de la Industria de Restaurantes y Alimentos Condimentados (CANIRAC) 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Abril 2025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425978"/>
                  </a:ext>
                </a:extLst>
              </a:tr>
              <a:tr h="22011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Ing. Juan Carlos Aguado Mora                                               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Colegio de Ingenieros Civiles de Guanajuato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Abril 2025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8490"/>
                  </a:ext>
                </a:extLst>
              </a:tr>
              <a:tr h="43220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Arq. Manuel Gerardo Stein Velasco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Asociación de Empresarios de Guanajuato, A.C. (AEGCAC)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Abril 2025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371100"/>
                  </a:ext>
                </a:extLst>
              </a:tr>
              <a:tr h="2201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Ing. José Manuel Zepeda Cuevas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Club de Leones de Guanajuato, A.C.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Abril 2025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439556"/>
                  </a:ext>
                </a:extLst>
              </a:tr>
              <a:tr h="22011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Arq. Martín Martínez Puente              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Colegio de Arquitectos Guanajuatenses  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Abril 2025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668643"/>
                  </a:ext>
                </a:extLst>
              </a:tr>
              <a:tr h="22011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Dra. Velia Yolanda Ordaz Zubia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Universidad de Guanajuato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Abril 2025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822557"/>
                  </a:ext>
                </a:extLst>
              </a:tr>
              <a:tr h="43220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Arq. Jorge Villegas Medina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Sistema Municipal de Agua Potable y Alcantarillado (SIMAPAG)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Abril 2025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580890"/>
                  </a:ext>
                </a:extLst>
              </a:tr>
              <a:tr h="42330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C.P. Nadia Leticia Piñón Martínez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Asociación de Hoteles y Moteles de Guanajuato, A.C.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Abril 2025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304820"/>
                  </a:ext>
                </a:extLst>
              </a:tr>
              <a:tr h="43220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Arq. Jorge </a:t>
                      </a: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Luis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García Vargas 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Colegio de Peritos Valuadores Fiscales de Guanajuato, A.C.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Octubre 2023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221735"/>
                  </a:ext>
                </a:extLst>
              </a:tr>
              <a:tr h="43220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Lic. Joshua Andrés Torres Yebra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Colegio de Administración Pública de Guanajuato Capital, A.C.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Octubre 2023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977726"/>
                  </a:ext>
                </a:extLst>
              </a:tr>
              <a:tr h="43220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C.P. Roberto Serrano Chirino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Cámara Nacional de Comercio, Servicios y Turismo de Guanajuato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Octubre 2023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153936"/>
                  </a:ext>
                </a:extLst>
              </a:tr>
              <a:tr h="42330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Lic. Luis Michelini Cueto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Asociación de Hoteles y Moteles de Guanajuato, A.C.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Octubre 2023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949447"/>
                  </a:ext>
                </a:extLst>
              </a:tr>
              <a:tr h="22011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Arq. Miguel Ángel Ibarra Álvarez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Guanajuato Patrimonio de la Humanidad A. C.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Octubre 2023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28358"/>
                  </a:ext>
                </a:extLst>
              </a:tr>
              <a:tr h="22011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Ing. Tomás Hernández Meza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Consejo Ecologista Guanajuatense A.C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Octubre 2023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252537"/>
                  </a:ext>
                </a:extLst>
              </a:tr>
              <a:tr h="64429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Ing. Isidoro Aviña Parra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Sociedad de Egresados de la Escuela de Minas de la Universidad de Guanajuato y el Antiguo Colegio del Estado, A.C.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Octubre 2023</a:t>
                      </a:r>
                    </a:p>
                  </a:txBody>
                  <a:tcPr marL="8244" marR="8244" marT="74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200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242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86D23733-BEC3-DA90-3AEE-0B6CF332B9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9413"/>
            <a:ext cx="1581150" cy="158115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E649B1F-FB67-1FC1-680B-C4A1B916C9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749" y="6035301"/>
            <a:ext cx="1560576" cy="652272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F91C100-A12D-5071-5A9F-637C12FC6AAD}"/>
              </a:ext>
            </a:extLst>
          </p:cNvPr>
          <p:cNvSpPr/>
          <p:nvPr/>
        </p:nvSpPr>
        <p:spPr>
          <a:xfrm>
            <a:off x="4245493" y="3254438"/>
            <a:ext cx="2329555" cy="9992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389F70C9-5893-A78A-93EC-B7CE8F03BD6B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2461941" y="1607547"/>
            <a:ext cx="68018" cy="3333621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>
            <a:extLst>
              <a:ext uri="{FF2B5EF4-FFF2-40B4-BE49-F238E27FC236}">
                <a16:creationId xmlns:a16="http://schemas.microsoft.com/office/drawing/2014/main" id="{FB7F1B0D-E3FF-2F83-03A0-CFF305DE043C}"/>
              </a:ext>
            </a:extLst>
          </p:cNvPr>
          <p:cNvSpPr txBox="1"/>
          <p:nvPr/>
        </p:nvSpPr>
        <p:spPr>
          <a:xfrm>
            <a:off x="1881888" y="1238215"/>
            <a:ext cx="12961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2021-2024</a:t>
            </a:r>
            <a:endParaRPr lang="es-MX" dirty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B443E786-01D3-C2E5-FA60-71D2E46D548F}"/>
              </a:ext>
            </a:extLst>
          </p:cNvPr>
          <p:cNvCxnSpPr>
            <a:cxnSpLocks/>
          </p:cNvCxnSpPr>
          <p:nvPr/>
        </p:nvCxnSpPr>
        <p:spPr>
          <a:xfrm>
            <a:off x="7714535" y="1670263"/>
            <a:ext cx="13815" cy="3342913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52E2AB73-52FA-03E2-F1F7-16593ABC610B}"/>
              </a:ext>
            </a:extLst>
          </p:cNvPr>
          <p:cNvSpPr txBox="1"/>
          <p:nvPr/>
        </p:nvSpPr>
        <p:spPr>
          <a:xfrm>
            <a:off x="7066464" y="1300931"/>
            <a:ext cx="12961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2024-2027</a:t>
            </a:r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9EC91A4-4F98-24E9-B4A5-EE1644F74E8C}"/>
              </a:ext>
            </a:extLst>
          </p:cNvPr>
          <p:cNvSpPr/>
          <p:nvPr/>
        </p:nvSpPr>
        <p:spPr>
          <a:xfrm>
            <a:off x="6575047" y="3756471"/>
            <a:ext cx="2723653" cy="4971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44E9E4F-9B75-B791-BFE9-B464530CB067}"/>
              </a:ext>
            </a:extLst>
          </p:cNvPr>
          <p:cNvSpPr txBox="1"/>
          <p:nvPr/>
        </p:nvSpPr>
        <p:spPr>
          <a:xfrm>
            <a:off x="119336" y="2417415"/>
            <a:ext cx="202754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 de marzo de 2019</a:t>
            </a:r>
            <a:endParaRPr lang="es-MX" sz="1400" dirty="0"/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060FA14F-B63B-6400-FF74-AAB0392D1548}"/>
              </a:ext>
            </a:extLst>
          </p:cNvPr>
          <p:cNvCxnSpPr>
            <a:cxnSpLocks/>
          </p:cNvCxnSpPr>
          <p:nvPr/>
        </p:nvCxnSpPr>
        <p:spPr>
          <a:xfrm>
            <a:off x="201873" y="2713540"/>
            <a:ext cx="0" cy="484311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7C95D29-30C2-2999-02FA-9E5954E2E740}"/>
              </a:ext>
            </a:extLst>
          </p:cNvPr>
          <p:cNvSpPr txBox="1"/>
          <p:nvPr/>
        </p:nvSpPr>
        <p:spPr>
          <a:xfrm>
            <a:off x="2699306" y="2417415"/>
            <a:ext cx="25922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 de marzo de 2022 </a:t>
            </a:r>
            <a:endParaRPr lang="es-MX" sz="1400" dirty="0"/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951578AC-1194-4181-F005-C3B8F26E338C}"/>
              </a:ext>
            </a:extLst>
          </p:cNvPr>
          <p:cNvCxnSpPr>
            <a:cxnSpLocks/>
          </p:cNvCxnSpPr>
          <p:nvPr/>
        </p:nvCxnSpPr>
        <p:spPr>
          <a:xfrm>
            <a:off x="4245505" y="2685805"/>
            <a:ext cx="0" cy="484311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>
            <a:extLst>
              <a:ext uri="{FF2B5EF4-FFF2-40B4-BE49-F238E27FC236}">
                <a16:creationId xmlns:a16="http://schemas.microsoft.com/office/drawing/2014/main" id="{D9616EDE-ABC1-D6D0-89D5-7CBF8296869C}"/>
              </a:ext>
            </a:extLst>
          </p:cNvPr>
          <p:cNvSpPr/>
          <p:nvPr/>
        </p:nvSpPr>
        <p:spPr>
          <a:xfrm>
            <a:off x="189695" y="3254438"/>
            <a:ext cx="4055791" cy="9992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9E89844C-5339-A1DC-831F-6640B51B95B6}"/>
              </a:ext>
            </a:extLst>
          </p:cNvPr>
          <p:cNvSpPr txBox="1"/>
          <p:nvPr/>
        </p:nvSpPr>
        <p:spPr>
          <a:xfrm>
            <a:off x="5528959" y="2384683"/>
            <a:ext cx="209217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Octubre de 2023</a:t>
            </a:r>
            <a:endParaRPr lang="es-MX" sz="1400" dirty="0"/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3FA9937A-95F5-654B-B448-70D8D8E054C5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6575048" y="2692460"/>
            <a:ext cx="6" cy="526472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110FE32B-BDA6-CE0B-FE11-AB2F3C547F88}"/>
              </a:ext>
            </a:extLst>
          </p:cNvPr>
          <p:cNvSpPr/>
          <p:nvPr/>
        </p:nvSpPr>
        <p:spPr>
          <a:xfrm>
            <a:off x="6575048" y="3254439"/>
            <a:ext cx="4931218" cy="5040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6C913663-B045-67DE-6702-2BE5A007890E}"/>
              </a:ext>
            </a:extLst>
          </p:cNvPr>
          <p:cNvSpPr txBox="1"/>
          <p:nvPr/>
        </p:nvSpPr>
        <p:spPr>
          <a:xfrm>
            <a:off x="8252611" y="2420189"/>
            <a:ext cx="209217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Abril</a:t>
            </a:r>
            <a:r>
              <a:rPr lang="es-MX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2025</a:t>
            </a:r>
            <a:endParaRPr lang="es-MX" sz="1400" dirty="0"/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CED5E6A3-7DFA-7B6D-618C-5CD0E5EBF288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9298700" y="2727966"/>
            <a:ext cx="0" cy="1028505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F168B39-EF9D-50A1-E8E5-1F0AC10F2164}"/>
              </a:ext>
            </a:extLst>
          </p:cNvPr>
          <p:cNvSpPr txBox="1"/>
          <p:nvPr/>
        </p:nvSpPr>
        <p:spPr>
          <a:xfrm>
            <a:off x="9935998" y="2422964"/>
            <a:ext cx="209217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Octubre de 2026</a:t>
            </a:r>
            <a:endParaRPr lang="es-MX" sz="1400" dirty="0"/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E966F86F-871B-2DB1-220B-177B3FAA6693}"/>
              </a:ext>
            </a:extLst>
          </p:cNvPr>
          <p:cNvCxnSpPr>
            <a:cxnSpLocks/>
          </p:cNvCxnSpPr>
          <p:nvPr/>
        </p:nvCxnSpPr>
        <p:spPr>
          <a:xfrm>
            <a:off x="11496928" y="2725192"/>
            <a:ext cx="6" cy="526472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21">
            <a:extLst>
              <a:ext uri="{FF2B5EF4-FFF2-40B4-BE49-F238E27FC236}">
                <a16:creationId xmlns:a16="http://schemas.microsoft.com/office/drawing/2014/main" id="{68281286-85FF-D1A1-4D6C-425EB7399B76}"/>
              </a:ext>
            </a:extLst>
          </p:cNvPr>
          <p:cNvSpPr/>
          <p:nvPr/>
        </p:nvSpPr>
        <p:spPr>
          <a:xfrm>
            <a:off x="9298699" y="3756470"/>
            <a:ext cx="2731827" cy="49718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B833E705-F1B0-A892-8DF2-DA16979F6B5E}"/>
              </a:ext>
            </a:extLst>
          </p:cNvPr>
          <p:cNvSpPr/>
          <p:nvPr/>
        </p:nvSpPr>
        <p:spPr>
          <a:xfrm>
            <a:off x="11506265" y="3254439"/>
            <a:ext cx="524262" cy="5040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B1253463-F418-F7A0-077A-7E7A57EBBE0A}"/>
              </a:ext>
            </a:extLst>
          </p:cNvPr>
          <p:cNvSpPr txBox="1"/>
          <p:nvPr/>
        </p:nvSpPr>
        <p:spPr>
          <a:xfrm>
            <a:off x="9174887" y="3879455"/>
            <a:ext cx="7175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lang="es-MX" sz="1400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451496AA-8884-7279-DA7F-3C1147FE2528}"/>
              </a:ext>
            </a:extLst>
          </p:cNvPr>
          <p:cNvSpPr txBox="1"/>
          <p:nvPr/>
        </p:nvSpPr>
        <p:spPr>
          <a:xfrm>
            <a:off x="6369089" y="3409255"/>
            <a:ext cx="7175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852369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n 40">
            <a:extLst>
              <a:ext uri="{FF2B5EF4-FFF2-40B4-BE49-F238E27FC236}">
                <a16:creationId xmlns:a16="http://schemas.microsoft.com/office/drawing/2014/main" id="{A5249542-6E2F-2BE2-5C3C-DB21133334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9656"/>
            <a:ext cx="1581150" cy="1581150"/>
          </a:xfrm>
          <a:prstGeom prst="rect">
            <a:avLst/>
          </a:prstGeom>
        </p:spPr>
      </p:pic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61929939-D2E6-09A7-0304-A062CD70F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124744"/>
            <a:ext cx="4968552" cy="38673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000" dirty="0">
                <a:latin typeface="Century Gothic" panose="020B0502020202020204" pitchFamily="34" charset="0"/>
              </a:rPr>
              <a:t>El 05 de septiembre de 2023 se envió la notificación al Presidente Municipal, a través del oficio IMPLAN-O/165/2023 para que, en función a sus atribuciones, proponga a los siete espacios de los Consejeros que se escalonarán en octubre de 2023. </a:t>
            </a:r>
          </a:p>
          <a:p>
            <a:pPr marL="0" indent="0" algn="just">
              <a:buNone/>
            </a:pPr>
            <a:endParaRPr lang="es-ES" sz="2000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es-ES" sz="2000" dirty="0">
                <a:latin typeface="Century Gothic" panose="020B0502020202020204" pitchFamily="34" charset="0"/>
              </a:rPr>
              <a:t>La propuesta se deberá de aprobar en sesión de Ayuntamiento.</a:t>
            </a:r>
          </a:p>
          <a:p>
            <a:pPr marL="0" indent="0" algn="just">
              <a:buNone/>
            </a:pPr>
            <a:endParaRPr lang="es-ES" sz="2000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endParaRPr lang="es-ES" sz="2000" dirty="0">
              <a:latin typeface="Century Gothic" panose="020B0502020202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ED3E452-8101-FF2D-E8AE-7F51243313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749" y="5995544"/>
            <a:ext cx="1560576" cy="652272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B9BA75EC-3015-B371-8633-E3D85B51DA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7968" y="0"/>
            <a:ext cx="45519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515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86D23733-BEC3-DA90-3AEE-0B6CF332B9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9413"/>
            <a:ext cx="1581150" cy="158115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E649B1F-FB67-1FC1-680B-C4A1B916C9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749" y="6035301"/>
            <a:ext cx="1560576" cy="652272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336E1CFD-9609-A041-956C-6366C6DA43E3}"/>
              </a:ext>
            </a:extLst>
          </p:cNvPr>
          <p:cNvSpPr txBox="1"/>
          <p:nvPr/>
        </p:nvSpPr>
        <p:spPr>
          <a:xfrm>
            <a:off x="695400" y="1984630"/>
            <a:ext cx="10801200" cy="2888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s-ES" sz="6000" dirty="0"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</a:t>
            </a:r>
            <a:r>
              <a:rPr lang="es-ES" sz="6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s-ES" sz="6000" dirty="0"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Reporte de temas administrativos.</a:t>
            </a:r>
          </a:p>
          <a:p>
            <a:pPr lvl="0" algn="just">
              <a:lnSpc>
                <a:spcPct val="107000"/>
              </a:lnSpc>
            </a:pPr>
            <a:r>
              <a:rPr lang="es-ES" sz="5400" dirty="0"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endParaRPr lang="es-ES" sz="7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6717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12634</TotalTime>
  <Words>1008</Words>
  <Application>Microsoft Office PowerPoint</Application>
  <PresentationFormat>Panorámica</PresentationFormat>
  <Paragraphs>247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Franklin Gothic Book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Municipal de Desarrollo Guanajuato 2013-2038</dc:title>
  <dc:creator>www.intercambiosvirtuales.org</dc:creator>
  <cp:lastModifiedBy>IMPLAN GUANAJUATO</cp:lastModifiedBy>
  <cp:revision>421</cp:revision>
  <cp:lastPrinted>2023-06-29T20:58:49Z</cp:lastPrinted>
  <dcterms:created xsi:type="dcterms:W3CDTF">2013-04-08T15:51:05Z</dcterms:created>
  <dcterms:modified xsi:type="dcterms:W3CDTF">2023-09-26T20:46:23Z</dcterms:modified>
</cp:coreProperties>
</file>